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7" r:id="rId10"/>
    <p:sldId id="265" r:id="rId11"/>
    <p:sldId id="268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276AE4-4B02-4A41-8DC3-11B8D3BF962B}">
          <p14:sldIdLst>
            <p14:sldId id="256"/>
          </p14:sldIdLst>
        </p14:section>
        <p14:section name="Motivation" id="{98811D19-125C-4A6A-B2B5-B190D9B76F86}">
          <p14:sldIdLst>
            <p14:sldId id="258"/>
            <p14:sldId id="259"/>
          </p14:sldIdLst>
        </p14:section>
        <p14:section name="Method" id="{A2222586-2AEC-4B8F-9FC5-968B20CD944F}">
          <p14:sldIdLst>
            <p14:sldId id="260"/>
            <p14:sldId id="261"/>
          </p14:sldIdLst>
        </p14:section>
        <p14:section name="Results and Comparisons" id="{D283A10A-558E-4446-A9AA-7D0905C8244C}">
          <p14:sldIdLst>
            <p14:sldId id="262"/>
            <p14:sldId id="263"/>
            <p14:sldId id="264"/>
          </p14:sldIdLst>
        </p14:section>
        <p14:section name="Applications" id="{CAD9C9E0-D970-4C4A-B2A4-A3E4D07AB364}">
          <p14:sldIdLst>
            <p14:sldId id="277"/>
            <p14:sldId id="265"/>
            <p14:sldId id="268"/>
            <p14:sldId id="271"/>
            <p14:sldId id="272"/>
            <p14:sldId id="273"/>
            <p14:sldId id="274"/>
          </p14:sldIdLst>
        </p14:section>
        <p14:section name="Conclusion" id="{DB9A2AA6-6C55-4D80-8C53-F691C90E9CD8}">
          <p14:sldIdLst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111111"/>
    <a:srgbClr val="1E567E"/>
    <a:srgbClr val="848E38"/>
    <a:srgbClr val="FEFEFE"/>
    <a:srgbClr val="FEFEFC"/>
    <a:srgbClr val="4097DB"/>
    <a:srgbClr val="634635"/>
    <a:srgbClr val="C6A35C"/>
    <a:srgbClr val="DFC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73971" autoAdjust="0"/>
  </p:normalViewPr>
  <p:slideViewPr>
    <p:cSldViewPr snapToGrid="0">
      <p:cViewPr varScale="1">
        <p:scale>
          <a:sx n="78" d="100"/>
          <a:sy n="78" d="100"/>
        </p:scale>
        <p:origin x="1932" y="9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D75F7-D86B-4B4F-8DF9-67A56114CD7E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F05A3-DB48-4D49-B5CA-A6E7363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4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present DAMA: Disentangled Body-Anchored Gaussians for Controllable Multi-Layered Avatars.</a:t>
            </a:r>
          </a:p>
          <a:p>
            <a:r>
              <a:rPr lang="en-US" dirty="0"/>
              <a:t>DAMA reconstructs physically plausible layered avatars with explicit control over garments.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two reconstructed garment layers, either from the same avatar or from different avatars.</a:t>
            </a:r>
          </a:p>
          <a:p>
            <a:r>
              <a:rPr lang="en-US" dirty="0"/>
              <a:t>Naively combining them can create intersections.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Because each layer is represented as a positive offset from the body, we can directly adjust these offsets and push the outer layer beyond the inner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explicit control over garment ordering while preventing intersections.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90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two reconstructed garment layers, either from the same avatar or from different avatars.</a:t>
            </a:r>
          </a:p>
          <a:p>
            <a:r>
              <a:rPr lang="en-US" dirty="0"/>
              <a:t>Naively combining them can create intersections.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Because each layer is represented as a positive offset from the body, we can directly adjust these offsets and push the outer layer beyond the inner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explicit control over garment ordering while preventing intersections.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0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allows us to reorder garments.</a:t>
            </a:r>
          </a:p>
          <a:p>
            <a:r>
              <a:rPr lang="en-US" dirty="0"/>
              <a:t>For example, a shirt can be worn tucked into jeans or over them.</a:t>
            </a:r>
          </a:p>
          <a:p>
            <a:r>
              <a:rPr lang="en-US" dirty="0"/>
              <a:t>Notice that the chosen layer ordering remains consistent across viewpoints and throughout the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9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same mechanism allows us to stack multiple garments.</a:t>
            </a:r>
          </a:p>
          <a:p>
            <a:r>
              <a:rPr lang="en-US" dirty="0"/>
              <a:t>In this example, several upper-body layers are combined while preserving their ordering during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7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representation also enables instant mesh extraction.</a:t>
            </a:r>
          </a:p>
          <a:p>
            <a:r>
              <a:rPr lang="en-US" dirty="0"/>
              <a:t>First, we compute vertex positions from the Gaussian representation for each layer.</a:t>
            </a:r>
          </a:p>
          <a:p>
            <a:r>
              <a:rPr lang="en-US" dirty="0"/>
              <a:t>We then reuse the SMPL-X mesh connectivity to construct garment meshes directly.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ordered meshes can be directly used in physics simulators.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33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demonstrate simulation of individual garments, complete outfits, and stacked clothing combinations.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95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summarize, DAMA reconstructs clean and disentangled garment layers from multi-view images.</a:t>
            </a:r>
          </a:p>
          <a:p>
            <a:r>
              <a:rPr lang="en-US" dirty="0"/>
              <a:t>These layers can be transferred, reordered, stacked, animated with SMPL-X, and converted into simulation-ready assets.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78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details and additional results, please visit the project website.</a:t>
            </a:r>
          </a:p>
          <a:p>
            <a:r>
              <a:rPr lang="en-US" dirty="0"/>
              <a:t>Thank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3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avatar methods achieve impressive visual quality, but they largely overlook physical plausibility.</a:t>
            </a:r>
          </a:p>
          <a:p>
            <a:r>
              <a:rPr lang="en-US" dirty="0"/>
              <a:t>Most represent clothing as a single surface with no garment-level control.</a:t>
            </a:r>
          </a:p>
          <a:p>
            <a:r>
              <a:rPr lang="en-US" dirty="0"/>
              <a:t>Methods that separate garments often produce noisy boundaries, floating artifacts, or layer intersections when garments are combined.</a:t>
            </a:r>
          </a:p>
          <a:p>
            <a:r>
              <a:rPr lang="en-US" dirty="0"/>
              <a:t>The key limitation is that layer ordering is neither explicitly represented nor enforced.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DAMA addresses this problem through three contributions.</a:t>
            </a:r>
          </a:p>
          <a:p>
            <a:r>
              <a:rPr lang="en-US" dirty="0"/>
              <a:t>First, we introduce a layer-aware Gaussian representation.</a:t>
            </a:r>
          </a:p>
          <a:p>
            <a:r>
              <a:rPr lang="en-US" dirty="0"/>
              <a:t>Second, we propose a layered reconstruction method that produces clean and disentangled garment layers.</a:t>
            </a:r>
          </a:p>
          <a:p>
            <a:r>
              <a:rPr lang="en-US" dirty="0"/>
              <a:t>Finally, we demonstrate applications enabled by this representation, including garment stacking, garment reordering, and extraction of simulation-ready garment meshes.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our layer-aware representation.</a:t>
            </a:r>
          </a:p>
          <a:p>
            <a:r>
              <a:rPr lang="en-US" dirty="0"/>
              <a:t>Imagine this line as the body surface, with the outside above and the inside below.</a:t>
            </a:r>
          </a:p>
          <a:p>
            <a:r>
              <a:rPr lang="en-US" dirty="0"/>
              <a:t>Previous methods represent each Gaussian relative to the center of a mesh face.</a:t>
            </a:r>
          </a:p>
          <a:p>
            <a:r>
              <a:rPr lang="en-US" dirty="0"/>
              <a:t>As a result, Gaussians can drift away from the surface or even move inside the body.</a:t>
            </a:r>
          </a:p>
          <a:p>
            <a:r>
              <a:rPr lang="en-US" dirty="0"/>
              <a:t>Instead, we represent positions inside the mesh face using barycentric coordinates.</a:t>
            </a:r>
          </a:p>
          <a:p>
            <a:r>
              <a:rPr lang="en-US" dirty="0"/>
              <a:t>We then apply a strictly positive offset along the surface normal.</a:t>
            </a:r>
          </a:p>
          <a:p>
            <a:r>
              <a:rPr lang="en-US" dirty="0"/>
              <a:t>This keeps every Gaussian attached to the local mesh surface and guarantees it remains outside the body.</a:t>
            </a:r>
          </a:p>
          <a:p>
            <a:r>
              <a:rPr lang="en-US" dirty="0"/>
              <a:t>In short, barycentric coordinates prevent drift, while positive offsets prevent body penetration.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9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introduce our layered reconstruction pipeline.</a:t>
            </a:r>
          </a:p>
          <a:p>
            <a:r>
              <a:rPr lang="en-US" dirty="0"/>
              <a:t>The inputs are multi-view images, segmentation masks, and a registered SMPL-X body.</a:t>
            </a:r>
          </a:p>
          <a:p>
            <a:r>
              <a:rPr lang="en-US" dirty="0"/>
              <a:t>We first reconstruct coarse geometry and lift the segmentation labels into a set of segmentation Gaussians using our body-anchored representation.</a:t>
            </a:r>
          </a:p>
          <a:p>
            <a:r>
              <a:rPr lang="en-US" dirty="0"/>
              <a:t>Notice how the Gaussians naturally grow outward from the body during reconstruction.</a:t>
            </a:r>
          </a:p>
          <a:p>
            <a:r>
              <a:rPr lang="en-US" dirty="0"/>
              <a:t>However, lifting labels can introduce small noisy segmentation regions.</a:t>
            </a:r>
          </a:p>
          <a:p>
            <a:r>
              <a:rPr lang="en-US" dirty="0"/>
              <a:t>Our representation allows us to project labels onto the SMPL-X mesh, detect these regions using mesh connectivity, and refine them using neighboring labels.</a:t>
            </a:r>
          </a:p>
          <a:p>
            <a:r>
              <a:rPr lang="en-US" dirty="0"/>
              <a:t>After refinement, each garment layer is reconstructed independently to recover fine geometry and appearance.</a:t>
            </a:r>
          </a:p>
          <a:p>
            <a:r>
              <a:rPr lang="en-US" dirty="0"/>
              <a:t>Finally, all layers are merged to produce the complete clothed avatar.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3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show 360-degree renderings of our reconstructed avatars.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4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compare against Disco4D.</a:t>
            </a:r>
          </a:p>
          <a:p>
            <a:r>
              <a:rPr lang="en-US" dirty="0"/>
              <a:t>Notice that our reconstruction produces cleaner garment boundaries and avoids floating artifacts.</a:t>
            </a:r>
          </a:p>
          <a:p>
            <a:r>
              <a:rPr lang="en-US" dirty="0"/>
              <a:t>This improvement comes from our label refinement stage.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29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compare against GALA.</a:t>
            </a:r>
          </a:p>
          <a:p>
            <a:r>
              <a:rPr lang="en-US" dirty="0"/>
              <a:t>Notice that our layered reconstruction avoids intersections and prevents inner layers from leaking through outer garments.</a:t>
            </a:r>
          </a:p>
          <a:p>
            <a:r>
              <a:rPr lang="en-US" dirty="0"/>
              <a:t>This improvement comes from our Gaussian parameterization.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Next, we showcase applications enabled by our representation.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F05A3-DB48-4D49-B5CA-A6E73639EE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96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108A-84DB-9751-D9B8-4DA406EFE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2459"/>
            <a:ext cx="9144000" cy="100646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AD5E3-F47F-E7C9-CA63-19F4BC1FC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0994"/>
            <a:ext cx="9144000" cy="4284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8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108A-84DB-9751-D9B8-4DA406EFE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2540"/>
            <a:ext cx="9144000" cy="100646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A1552AA-57FD-802B-E609-714483CE6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242" y="6362467"/>
            <a:ext cx="2375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808080"/>
                </a:solidFill>
              </a:defRPr>
            </a:lvl1pPr>
          </a:lstStyle>
          <a:p>
            <a:r>
              <a:rPr lang="en-US"/>
              <a:t>DAMA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8D3A926-B103-DC2D-C24B-5139EE090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93455" y="6362467"/>
            <a:ext cx="547142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808080"/>
                </a:solidFill>
              </a:defRPr>
            </a:lvl1pPr>
          </a:lstStyle>
          <a:p>
            <a:r>
              <a:rPr lang="en-GB" dirty="0" err="1"/>
              <a:t>PhysHuman</a:t>
            </a:r>
            <a:r>
              <a:rPr lang="en-GB" dirty="0"/>
              <a:t> @ CVPR 2026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A04D7AC-44B7-C1D4-EDB8-7B7331F6E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550" y="6362467"/>
            <a:ext cx="65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1E567E"/>
                </a:solidFill>
              </a:defRPr>
            </a:lvl1pPr>
          </a:lstStyle>
          <a:p>
            <a:fld id="{7B6C4B68-1F96-4D55-93F2-DC454AA333A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8D5AA8-894D-1440-3F41-180F7CCCDE72}"/>
              </a:ext>
            </a:extLst>
          </p:cNvPr>
          <p:cNvCxnSpPr>
            <a:cxnSpLocks/>
          </p:cNvCxnSpPr>
          <p:nvPr userDrawn="1"/>
        </p:nvCxnSpPr>
        <p:spPr>
          <a:xfrm>
            <a:off x="336242" y="6284758"/>
            <a:ext cx="11519516" cy="0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43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D58C-03D0-0A30-300E-BF5317F9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35" y="348286"/>
            <a:ext cx="10931373" cy="67851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AAE13864-ADE3-0895-055F-4CE044C02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242" y="6362467"/>
            <a:ext cx="2375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808080"/>
                </a:solidFill>
              </a:defRPr>
            </a:lvl1pPr>
          </a:lstStyle>
          <a:p>
            <a:r>
              <a:rPr lang="en-US"/>
              <a:t>DAMA</a:t>
            </a:r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5FB4F60A-9FF1-043C-0220-72E04BB81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93455" y="6362467"/>
            <a:ext cx="547142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808080"/>
                </a:solidFill>
              </a:defRPr>
            </a:lvl1pPr>
          </a:lstStyle>
          <a:p>
            <a:r>
              <a:rPr lang="en-GB" dirty="0" err="1"/>
              <a:t>PhysHuman</a:t>
            </a:r>
            <a:r>
              <a:rPr lang="en-GB" dirty="0"/>
              <a:t> @ CVPR 2026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40A9A1-53A7-3AC6-CA61-A6967659EDD8}"/>
              </a:ext>
            </a:extLst>
          </p:cNvPr>
          <p:cNvCxnSpPr>
            <a:cxnSpLocks/>
          </p:cNvCxnSpPr>
          <p:nvPr userDrawn="1"/>
        </p:nvCxnSpPr>
        <p:spPr>
          <a:xfrm>
            <a:off x="336242" y="6284758"/>
            <a:ext cx="11519516" cy="0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96B5715A-2DD6-E704-FBAF-208CB1E52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550" y="6362467"/>
            <a:ext cx="65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1E567E"/>
                </a:solidFill>
              </a:defRPr>
            </a:lvl1pPr>
          </a:lstStyle>
          <a:p>
            <a:fld id="{7B6C4B68-1F96-4D55-93F2-DC454AA333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1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9AC20-5725-F3F9-BE1C-8623C153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FE159-1D69-15CD-E280-144F2D1C4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62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8.mp4"/><Relationship Id="rId7" Type="http://schemas.openxmlformats.org/officeDocument/2006/relationships/image" Target="../media/image3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8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11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42.png"/><Relationship Id="rId5" Type="http://schemas.microsoft.com/office/2007/relationships/media" Target="../media/media12.mp4"/><Relationship Id="rId10" Type="http://schemas.openxmlformats.org/officeDocument/2006/relationships/image" Target="../media/image41.png"/><Relationship Id="rId4" Type="http://schemas.openxmlformats.org/officeDocument/2006/relationships/video" Target="../media/media11.mp4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media" Target="../media/media3.mp4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1.svg"/><Relationship Id="rId4" Type="http://schemas.openxmlformats.org/officeDocument/2006/relationships/video" Target="../media/media3.mp4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teaser">
            <a:hlinkClick r:id="" action="ppaction://media"/>
            <a:extLst>
              <a:ext uri="{FF2B5EF4-FFF2-40B4-BE49-F238E27FC236}">
                <a16:creationId xmlns:a16="http://schemas.microsoft.com/office/drawing/2014/main" id="{2B023A5A-57AB-E648-1BB3-DDDBB4A95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2824" b="32176"/>
          <a:stretch>
            <a:fillRect/>
          </a:stretch>
        </p:blipFill>
        <p:spPr>
          <a:xfrm>
            <a:off x="356282" y="3325811"/>
            <a:ext cx="11479436" cy="2260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698DBD-A04E-3876-86FE-7CFB67E58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93310"/>
            <a:ext cx="12192000" cy="1225044"/>
          </a:xfrm>
        </p:spPr>
        <p:txBody>
          <a:bodyPr>
            <a:noAutofit/>
          </a:bodyPr>
          <a:lstStyle/>
          <a:p>
            <a:r>
              <a:rPr lang="en-US" sz="4400" dirty="0"/>
              <a:t>DAMA: Disentangled Body-Anchored Gaussians</a:t>
            </a:r>
            <a:br>
              <a:rPr lang="en-US" sz="4400" dirty="0"/>
            </a:br>
            <a:r>
              <a:rPr lang="en-US" sz="4400" dirty="0"/>
              <a:t>for Controllable Multi-Layered Avatars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9BB7A-52E0-D20E-0388-4DA3D0CBF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2295610"/>
            <a:ext cx="10769600" cy="5937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11111"/>
                </a:solidFill>
                <a:latin typeface="+mj-lt"/>
              </a:rPr>
              <a:t>Daniel Eskandar · Berna Kabadayi · Garvita Tiwari · Gerard Pons-Moll</a:t>
            </a:r>
          </a:p>
        </p:txBody>
      </p:sp>
      <p:pic>
        <p:nvPicPr>
          <p:cNvPr id="4" name="Google Shape;188;p20" descr="A logo with text and mountains in the background&#10;&#10;AI-generated content may be incorrect.">
            <a:extLst>
              <a:ext uri="{FF2B5EF4-FFF2-40B4-BE49-F238E27FC236}">
                <a16:creationId xmlns:a16="http://schemas.microsoft.com/office/drawing/2014/main" id="{B67B2DD3-C1D7-CB1A-5EAD-8EE612B6BC1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7392" r="8455"/>
          <a:stretch>
            <a:fillRect/>
          </a:stretch>
        </p:blipFill>
        <p:spPr>
          <a:xfrm>
            <a:off x="4375150" y="26713"/>
            <a:ext cx="3441700" cy="1225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426CE0D-652C-16E3-23C7-D9C34D98875E}"/>
              </a:ext>
            </a:extLst>
          </p:cNvPr>
          <p:cNvSpPr txBox="1">
            <a:spLocks/>
          </p:cNvSpPr>
          <p:nvPr/>
        </p:nvSpPr>
        <p:spPr>
          <a:xfrm>
            <a:off x="914400" y="2779603"/>
            <a:ext cx="10363200" cy="474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66666"/>
                </a:solidFill>
              </a:rPr>
              <a:t>PhysHuman Workshop @ CVPR 2026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6589E5-37B2-1582-C5AF-B85B0B5AD191}"/>
              </a:ext>
            </a:extLst>
          </p:cNvPr>
          <p:cNvGrpSpPr/>
          <p:nvPr/>
        </p:nvGrpSpPr>
        <p:grpSpPr>
          <a:xfrm>
            <a:off x="848574" y="5764690"/>
            <a:ext cx="10494851" cy="968928"/>
            <a:chOff x="871649" y="5726590"/>
            <a:chExt cx="10494851" cy="9689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8B7CA1-A49A-1BBF-B14A-8AF278DD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0672" y="5920262"/>
              <a:ext cx="1061992" cy="55131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BB3CC6-B187-C550-E476-69C4A54E8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-88"/>
            <a:stretch>
              <a:fillRect/>
            </a:stretch>
          </p:blipFill>
          <p:spPr>
            <a:xfrm>
              <a:off x="5577540" y="5928203"/>
              <a:ext cx="1871013" cy="55131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500E6F-087D-2FAC-143A-0BFC9A1B6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5205" y="5947589"/>
              <a:ext cx="908814" cy="52398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1D4842-33FE-5062-D5B9-FC4AF039E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39316" y="6023752"/>
              <a:ext cx="1627184" cy="404597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EEB5C94-687E-444E-9ACA-B288A3413779}"/>
                </a:ext>
              </a:extLst>
            </p:cNvPr>
            <p:cNvGrpSpPr/>
            <p:nvPr/>
          </p:nvGrpSpPr>
          <p:grpSpPr>
            <a:xfrm>
              <a:off x="871649" y="5726590"/>
              <a:ext cx="2108200" cy="968928"/>
              <a:chOff x="749300" y="5617630"/>
              <a:chExt cx="2252413" cy="103520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6018C8C-3292-E1A1-508C-92798544CF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9300" y="6203860"/>
                <a:ext cx="2252413" cy="448978"/>
                <a:chOff x="1917736" y="4463939"/>
                <a:chExt cx="4013898" cy="800100"/>
              </a:xfrm>
            </p:grpSpPr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8A0C379E-B1C6-F300-6602-114D9D699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r="80012"/>
                <a:stretch>
                  <a:fillRect/>
                </a:stretch>
              </p:blipFill>
              <p:spPr>
                <a:xfrm>
                  <a:off x="1917736" y="4463939"/>
                  <a:ext cx="814553" cy="800100"/>
                </a:xfrm>
                <a:prstGeom prst="rect">
                  <a:avLst/>
                </a:prstGeom>
              </p:spPr>
            </p:pic>
            <p:pic>
              <p:nvPicPr>
                <p:cNvPr id="18" name="Graphic 17">
                  <a:extLst>
                    <a:ext uri="{FF2B5EF4-FFF2-40B4-BE49-F238E27FC236}">
                      <a16:creationId xmlns:a16="http://schemas.microsoft.com/office/drawing/2014/main" id="{F5404EFA-ED31-5CB3-984C-5F1C91E8C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l="22064"/>
                <a:stretch>
                  <a:fillRect/>
                </a:stretch>
              </p:blipFill>
              <p:spPr>
                <a:xfrm>
                  <a:off x="2755617" y="4463939"/>
                  <a:ext cx="3176017" cy="800100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7C9EE55-DB3B-6643-EAB8-788FBFE6B7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9300" y="5617630"/>
                <a:ext cx="2241481" cy="553295"/>
                <a:chOff x="1916586" y="3305624"/>
                <a:chExt cx="4015048" cy="99109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EBC4982C-D700-F1A6-3756-5DDA62CD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rcRect r="79132"/>
                <a:stretch>
                  <a:fillRect/>
                </a:stretch>
              </p:blipFill>
              <p:spPr>
                <a:xfrm>
                  <a:off x="1916586" y="3496614"/>
                  <a:ext cx="839031" cy="800100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4B92DE6-2FDB-2E99-9660-374711AD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rcRect l="21006"/>
                <a:stretch>
                  <a:fillRect/>
                </a:stretch>
              </p:blipFill>
              <p:spPr>
                <a:xfrm>
                  <a:off x="2755617" y="3305624"/>
                  <a:ext cx="3176017" cy="8001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DD7EFA-6C44-7F2A-F97F-DFE2E4F74E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68935" y="5893558"/>
              <a:ext cx="2219519" cy="620603"/>
              <a:chOff x="2034759" y="5507977"/>
              <a:chExt cx="2832663" cy="8001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FB6F44-0D04-2550-209F-25927CA04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r="24921"/>
              <a:stretch>
                <a:fillRect/>
              </a:stretch>
            </p:blipFill>
            <p:spPr>
              <a:xfrm>
                <a:off x="2034759" y="5507977"/>
                <a:ext cx="2340391" cy="8001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E1D5396-ABC3-B1FF-F1EE-536F6FA62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87005" r="-13"/>
              <a:stretch>
                <a:fillRect/>
              </a:stretch>
            </p:blipFill>
            <p:spPr>
              <a:xfrm>
                <a:off x="4461935" y="5507977"/>
                <a:ext cx="405487" cy="800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007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BCCF-25C1-5FFC-04C7-31AE2C5B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Layer Ordering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01D27-B315-EDA6-C947-05499517A1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AAA47-995D-2AAB-C661-C14AC7373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A828F-FCB0-5953-C44F-D7B5EA6BF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8C86606-7AF3-EC03-CADA-9063DBABB4B0}"/>
              </a:ext>
            </a:extLst>
          </p:cNvPr>
          <p:cNvSpPr/>
          <p:nvPr/>
        </p:nvSpPr>
        <p:spPr>
          <a:xfrm rot="21037766">
            <a:off x="8641859" y="2290230"/>
            <a:ext cx="2210989" cy="2292799"/>
          </a:xfrm>
          <a:prstGeom prst="triangle">
            <a:avLst>
              <a:gd name="adj" fmla="val 0"/>
            </a:avLst>
          </a:prstGeom>
          <a:solidFill>
            <a:srgbClr val="B36A4F">
              <a:alpha val="50000"/>
            </a:srgbClr>
          </a:solidFill>
          <a:ln w="19050"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31C76A-5FCC-B24A-53F9-1B24655AEA5C}"/>
              </a:ext>
            </a:extLst>
          </p:cNvPr>
          <p:cNvCxnSpPr>
            <a:cxnSpLocks/>
          </p:cNvCxnSpPr>
          <p:nvPr/>
        </p:nvCxnSpPr>
        <p:spPr>
          <a:xfrm flipV="1">
            <a:off x="8594591" y="1864186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2047613-E3E5-6FD3-9B0A-404FE2A5B738}"/>
              </a:ext>
            </a:extLst>
          </p:cNvPr>
          <p:cNvSpPr/>
          <p:nvPr/>
        </p:nvSpPr>
        <p:spPr>
          <a:xfrm rot="20517832" flipV="1">
            <a:off x="9119038" y="1657436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F48414-7EC8-3ABB-DE76-F1BCADEAF081}"/>
              </a:ext>
            </a:extLst>
          </p:cNvPr>
          <p:cNvCxnSpPr>
            <a:cxnSpLocks/>
          </p:cNvCxnSpPr>
          <p:nvPr/>
        </p:nvCxnSpPr>
        <p:spPr>
          <a:xfrm flipV="1">
            <a:off x="8713629" y="2549520"/>
            <a:ext cx="680801" cy="595114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1CCF1E-46C8-06AC-F897-5716E6566C9E}"/>
              </a:ext>
            </a:extLst>
          </p:cNvPr>
          <p:cNvCxnSpPr>
            <a:cxnSpLocks/>
          </p:cNvCxnSpPr>
          <p:nvPr/>
        </p:nvCxnSpPr>
        <p:spPr>
          <a:xfrm flipV="1">
            <a:off x="8927601" y="2863891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020DE1-8FD7-5F14-6558-CDFAF69679CF}"/>
              </a:ext>
            </a:extLst>
          </p:cNvPr>
          <p:cNvCxnSpPr>
            <a:cxnSpLocks/>
          </p:cNvCxnSpPr>
          <p:nvPr/>
        </p:nvCxnSpPr>
        <p:spPr>
          <a:xfrm flipV="1">
            <a:off x="9749743" y="2953131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F7EB10-77B5-5AAC-2163-B75303F6F45B}"/>
              </a:ext>
            </a:extLst>
          </p:cNvPr>
          <p:cNvCxnSpPr>
            <a:cxnSpLocks/>
          </p:cNvCxnSpPr>
          <p:nvPr/>
        </p:nvCxnSpPr>
        <p:spPr>
          <a:xfrm flipV="1">
            <a:off x="9109814" y="3703544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D6191E-7B15-CDB3-576E-EA00AF45CF33}"/>
              </a:ext>
            </a:extLst>
          </p:cNvPr>
          <p:cNvCxnSpPr>
            <a:cxnSpLocks/>
          </p:cNvCxnSpPr>
          <p:nvPr/>
        </p:nvCxnSpPr>
        <p:spPr>
          <a:xfrm flipV="1">
            <a:off x="10440720" y="3640439"/>
            <a:ext cx="842911" cy="747919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F2E8CF6-4113-46D7-8D04-7A1713D3F29B}"/>
              </a:ext>
            </a:extLst>
          </p:cNvPr>
          <p:cNvSpPr/>
          <p:nvPr/>
        </p:nvSpPr>
        <p:spPr>
          <a:xfrm rot="20517832" flipV="1">
            <a:off x="9540981" y="2553036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09BF733-A807-1A12-57D5-C03FC85C0FFF}"/>
              </a:ext>
            </a:extLst>
          </p:cNvPr>
          <p:cNvCxnSpPr>
            <a:cxnSpLocks/>
          </p:cNvCxnSpPr>
          <p:nvPr/>
        </p:nvCxnSpPr>
        <p:spPr>
          <a:xfrm flipV="1">
            <a:off x="9113844" y="2875214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0CEF286-656E-CF3C-DB8B-E468C76EB528}"/>
              </a:ext>
            </a:extLst>
          </p:cNvPr>
          <p:cNvSpPr/>
          <p:nvPr/>
        </p:nvSpPr>
        <p:spPr>
          <a:xfrm rot="20517832" flipV="1">
            <a:off x="9692782" y="2615344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B26949C-A046-DAF4-DDFF-8489640A9D26}"/>
              </a:ext>
            </a:extLst>
          </p:cNvPr>
          <p:cNvCxnSpPr>
            <a:cxnSpLocks/>
          </p:cNvCxnSpPr>
          <p:nvPr/>
        </p:nvCxnSpPr>
        <p:spPr>
          <a:xfrm flipV="1">
            <a:off x="8847494" y="2494311"/>
            <a:ext cx="680801" cy="595114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85625E-14F4-991E-4135-B8EFBC7ADBE1}"/>
              </a:ext>
            </a:extLst>
          </p:cNvPr>
          <p:cNvCxnSpPr>
            <a:cxnSpLocks/>
          </p:cNvCxnSpPr>
          <p:nvPr/>
        </p:nvCxnSpPr>
        <p:spPr>
          <a:xfrm flipV="1">
            <a:off x="8677558" y="1881123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B3AF0B8-6C40-E089-756D-7E3DF67E62DB}"/>
              </a:ext>
            </a:extLst>
          </p:cNvPr>
          <p:cNvSpPr/>
          <p:nvPr/>
        </p:nvSpPr>
        <p:spPr>
          <a:xfrm rot="20517832" flipV="1">
            <a:off x="9252455" y="1633558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0DFE76-9364-7D6C-5AF1-D1FFC62F5D04}"/>
              </a:ext>
            </a:extLst>
          </p:cNvPr>
          <p:cNvSpPr/>
          <p:nvPr/>
        </p:nvSpPr>
        <p:spPr>
          <a:xfrm rot="20517832" flipV="1">
            <a:off x="8936435" y="2295042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CA3C54F-F72F-7E75-300A-6BF80B54B251}"/>
              </a:ext>
            </a:extLst>
          </p:cNvPr>
          <p:cNvSpPr/>
          <p:nvPr/>
        </p:nvSpPr>
        <p:spPr>
          <a:xfrm rot="20517832" flipV="1">
            <a:off x="9064303" y="2206112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DE1630B-BD05-184A-3A65-15633FA6C17E}"/>
              </a:ext>
            </a:extLst>
          </p:cNvPr>
          <p:cNvCxnSpPr>
            <a:cxnSpLocks/>
          </p:cNvCxnSpPr>
          <p:nvPr/>
        </p:nvCxnSpPr>
        <p:spPr>
          <a:xfrm flipV="1">
            <a:off x="9175920" y="3710816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3FE5B1-86BD-63EA-1F40-3458AE8306F0}"/>
              </a:ext>
            </a:extLst>
          </p:cNvPr>
          <p:cNvCxnSpPr>
            <a:cxnSpLocks/>
          </p:cNvCxnSpPr>
          <p:nvPr/>
        </p:nvCxnSpPr>
        <p:spPr>
          <a:xfrm flipV="1">
            <a:off x="10544560" y="3634686"/>
            <a:ext cx="842911" cy="747919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E6D5273-77FB-0233-30C9-65385C1313AB}"/>
              </a:ext>
            </a:extLst>
          </p:cNvPr>
          <p:cNvSpPr/>
          <p:nvPr/>
        </p:nvSpPr>
        <p:spPr>
          <a:xfrm rot="20517832" flipV="1">
            <a:off x="10897371" y="3345410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4189FD-B0CF-2E76-BFFF-652CED7DA016}"/>
              </a:ext>
            </a:extLst>
          </p:cNvPr>
          <p:cNvSpPr/>
          <p:nvPr/>
        </p:nvSpPr>
        <p:spPr>
          <a:xfrm rot="20517832" flipV="1">
            <a:off x="10769503" y="3434339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A191DC-1102-E274-65CE-16D6AD40EC2A}"/>
              </a:ext>
            </a:extLst>
          </p:cNvPr>
          <p:cNvCxnSpPr>
            <a:cxnSpLocks/>
          </p:cNvCxnSpPr>
          <p:nvPr/>
        </p:nvCxnSpPr>
        <p:spPr>
          <a:xfrm flipV="1">
            <a:off x="9832228" y="2952239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2256987-580C-7ADA-A0A1-E0608606B2BC}"/>
              </a:ext>
            </a:extLst>
          </p:cNvPr>
          <p:cNvSpPr/>
          <p:nvPr/>
        </p:nvSpPr>
        <p:spPr>
          <a:xfrm rot="20517832" flipV="1">
            <a:off x="10399613" y="2634532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D76C92-C1E0-A29B-FFD4-EC951FFA8E09}"/>
              </a:ext>
            </a:extLst>
          </p:cNvPr>
          <p:cNvSpPr/>
          <p:nvPr/>
        </p:nvSpPr>
        <p:spPr>
          <a:xfrm rot="20517832" flipV="1">
            <a:off x="10271745" y="2723460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D0DF95-2CD8-C034-AC8A-DB2225FD0189}"/>
              </a:ext>
            </a:extLst>
          </p:cNvPr>
          <p:cNvSpPr/>
          <p:nvPr/>
        </p:nvSpPr>
        <p:spPr>
          <a:xfrm rot="20517832" flipV="1">
            <a:off x="9648166" y="3485330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159988-B90F-48CC-02C4-44386CB9594E}"/>
              </a:ext>
            </a:extLst>
          </p:cNvPr>
          <p:cNvSpPr/>
          <p:nvPr/>
        </p:nvSpPr>
        <p:spPr>
          <a:xfrm rot="20517832" flipV="1">
            <a:off x="9776036" y="3396398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8D897C4-715E-94A0-DE0C-9175BC6B958D}"/>
              </a:ext>
            </a:extLst>
          </p:cNvPr>
          <p:cNvGrpSpPr/>
          <p:nvPr/>
        </p:nvGrpSpPr>
        <p:grpSpPr>
          <a:xfrm>
            <a:off x="4139672" y="1637194"/>
            <a:ext cx="2973441" cy="2974837"/>
            <a:chOff x="4467056" y="1206506"/>
            <a:chExt cx="3566553" cy="3568229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DD51EA8C-AD8F-FBB6-C655-E0F920EC4213}"/>
                </a:ext>
              </a:extLst>
            </p:cNvPr>
            <p:cNvSpPr/>
            <p:nvPr/>
          </p:nvSpPr>
          <p:spPr>
            <a:xfrm rot="21037766">
              <a:off x="4467056" y="1994165"/>
              <a:ext cx="2652015" cy="2750144"/>
            </a:xfrm>
            <a:prstGeom prst="triangle">
              <a:avLst>
                <a:gd name="adj" fmla="val 0"/>
              </a:avLst>
            </a:prstGeom>
            <a:solidFill>
              <a:srgbClr val="B36A4F">
                <a:alpha val="50000"/>
              </a:srgbClr>
            </a:solidFill>
            <a:ln w="1905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8A011A3-8450-BF4B-0F71-917A5A40B7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141" y="2305175"/>
              <a:ext cx="816600" cy="713821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C39A94F-48F2-67BB-E57E-EFC33F4CD0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9794" y="2682254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A75C7B0-4631-4E67-060F-D3E99167D1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5929" y="2789295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EDEACB-81A3-6530-5925-E38ACEE831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8353" y="3689393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9697F2D-11BE-194C-91DE-CFAD7F47E0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4735" y="3613700"/>
              <a:ext cx="1011047" cy="897106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047C802-C97A-7373-2480-460FBC74C8D3}"/>
                </a:ext>
              </a:extLst>
            </p:cNvPr>
            <p:cNvSpPr/>
            <p:nvPr/>
          </p:nvSpPr>
          <p:spPr>
            <a:xfrm rot="20517832" flipV="1">
              <a:off x="5545526" y="2309393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3DD65E3-98DA-C0BA-9640-BD81B3442F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9875" y="1503453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B0BB643-6436-4A43-6E2C-AABDC6C5C10D}"/>
                </a:ext>
              </a:extLst>
            </p:cNvPr>
            <p:cNvSpPr/>
            <p:nvPr/>
          </p:nvSpPr>
          <p:spPr>
            <a:xfrm rot="20517832" flipV="1">
              <a:off x="5199447" y="1206506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0E54F8-8947-6F55-9ACE-C4639B086044}"/>
                </a:ext>
              </a:extLst>
            </p:cNvPr>
            <p:cNvSpPr/>
            <p:nvPr/>
          </p:nvSpPr>
          <p:spPr>
            <a:xfrm rot="20517832" flipV="1">
              <a:off x="4820391" y="1999936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6824FFB-1D0A-535A-FEA2-8070CFF2DE9E}"/>
                </a:ext>
              </a:extLst>
            </p:cNvPr>
            <p:cNvSpPr/>
            <p:nvPr/>
          </p:nvSpPr>
          <p:spPr>
            <a:xfrm rot="20517832" flipV="1">
              <a:off x="7019101" y="3366489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8244735-9E9E-75E9-03F5-E45CEED8CD5B}"/>
                </a:ext>
              </a:extLst>
            </p:cNvPr>
            <p:cNvSpPr/>
            <p:nvPr/>
          </p:nvSpPr>
          <p:spPr>
            <a:xfrm rot="20517832" flipV="1">
              <a:off x="6422055" y="2513811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2B7E00-A6F4-001E-8D2A-AB716FC31960}"/>
                </a:ext>
              </a:extLst>
            </p:cNvPr>
            <p:cNvSpPr/>
            <p:nvPr/>
          </p:nvSpPr>
          <p:spPr>
            <a:xfrm rot="20517832" flipV="1">
              <a:off x="5674091" y="3427652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FA4252C-65EF-AAF8-AAC7-48EF8F5E5FB3}"/>
              </a:ext>
            </a:extLst>
          </p:cNvPr>
          <p:cNvGrpSpPr/>
          <p:nvPr/>
        </p:nvGrpSpPr>
        <p:grpSpPr>
          <a:xfrm>
            <a:off x="906684" y="1645497"/>
            <a:ext cx="3148577" cy="2958231"/>
            <a:chOff x="7999065" y="1158317"/>
            <a:chExt cx="3776624" cy="3548310"/>
          </a:xfrm>
        </p:grpSpPr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4B0AA54D-AA77-007B-4429-D59D456BDDE5}"/>
                </a:ext>
              </a:extLst>
            </p:cNvPr>
            <p:cNvSpPr/>
            <p:nvPr/>
          </p:nvSpPr>
          <p:spPr>
            <a:xfrm rot="21037766">
              <a:off x="8055762" y="1917335"/>
              <a:ext cx="2652015" cy="2750144"/>
            </a:xfrm>
            <a:prstGeom prst="triangle">
              <a:avLst>
                <a:gd name="adj" fmla="val 0"/>
              </a:avLst>
            </a:prstGeom>
            <a:solidFill>
              <a:srgbClr val="B36A4F">
                <a:alpha val="50000"/>
              </a:srgbClr>
            </a:solidFill>
            <a:ln w="1905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9653F75-1CFD-EEA9-B61E-0957A1523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9065" y="1406308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023A1C-C50F-D539-5896-C4A039B1649B}"/>
                </a:ext>
              </a:extLst>
            </p:cNvPr>
            <p:cNvSpPr/>
            <p:nvPr/>
          </p:nvSpPr>
          <p:spPr>
            <a:xfrm rot="20517832" flipV="1">
              <a:off x="8628123" y="1158317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19278A2-A96F-E7C6-FE68-F7985559E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1894" y="2619006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6ADE7A-8BC6-5C25-24F4-F88E8304E594}"/>
                </a:ext>
              </a:extLst>
            </p:cNvPr>
            <p:cNvSpPr/>
            <p:nvPr/>
          </p:nvSpPr>
          <p:spPr>
            <a:xfrm rot="20517832" flipV="1">
              <a:off x="9316312" y="2307299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6D6E832-79AB-7B58-7D80-62BFE2E52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2415" y="2162124"/>
              <a:ext cx="816600" cy="713821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67A48F1-C980-3285-2A41-5A1E8B6BE652}"/>
                </a:ext>
              </a:extLst>
            </p:cNvPr>
            <p:cNvSpPr/>
            <p:nvPr/>
          </p:nvSpPr>
          <p:spPr>
            <a:xfrm rot="20517832" flipV="1">
              <a:off x="8562471" y="1816437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D4F9EB5-6C92-B76A-4427-153015A663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6352" y="3621285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70383E7-D888-0843-EA4D-5ACF0645D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7995" y="3529970"/>
              <a:ext cx="1011047" cy="897106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320E9F1-80FC-9486-952A-11769220EC32}"/>
                </a:ext>
              </a:extLst>
            </p:cNvPr>
            <p:cNvSpPr/>
            <p:nvPr/>
          </p:nvSpPr>
          <p:spPr>
            <a:xfrm rot="20517832" flipV="1">
              <a:off x="10761181" y="3182992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1FF8D35-FB25-7D2A-0D7F-AEAE68311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3573" y="2711395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C497C6A-E821-0637-F1C0-BD1001331850}"/>
                </a:ext>
              </a:extLst>
            </p:cNvPr>
            <p:cNvSpPr/>
            <p:nvPr/>
          </p:nvSpPr>
          <p:spPr>
            <a:xfrm rot="20517832" flipV="1">
              <a:off x="10164135" y="2330315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394735C-6AF0-2596-2A23-A2BB536B150A}"/>
                </a:ext>
              </a:extLst>
            </p:cNvPr>
            <p:cNvSpPr/>
            <p:nvPr/>
          </p:nvSpPr>
          <p:spPr>
            <a:xfrm rot="20517832" flipV="1">
              <a:off x="9416173" y="3244150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DF5BB84-3BDA-3989-D330-EB98004C1279}"/>
              </a:ext>
            </a:extLst>
          </p:cNvPr>
          <p:cNvCxnSpPr>
            <a:cxnSpLocks/>
          </p:cNvCxnSpPr>
          <p:nvPr/>
        </p:nvCxnSpPr>
        <p:spPr>
          <a:xfrm>
            <a:off x="7039942" y="3278480"/>
            <a:ext cx="1190288" cy="120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3" name="Subtitle 2">
            <a:extLst>
              <a:ext uri="{FF2B5EF4-FFF2-40B4-BE49-F238E27FC236}">
                <a16:creationId xmlns:a16="http://schemas.microsoft.com/office/drawing/2014/main" id="{C9742226-D59F-1E6B-90AF-EF767D6ECCB1}"/>
              </a:ext>
            </a:extLst>
          </p:cNvPr>
          <p:cNvSpPr txBox="1">
            <a:spLocks/>
          </p:cNvSpPr>
          <p:nvPr/>
        </p:nvSpPr>
        <p:spPr>
          <a:xfrm>
            <a:off x="1293904" y="4970655"/>
            <a:ext cx="1709228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848E38"/>
                </a:solidFill>
              </a:rPr>
              <a:t>Layer 1</a:t>
            </a:r>
          </a:p>
        </p:txBody>
      </p:sp>
      <p:sp>
        <p:nvSpPr>
          <p:cNvPr id="104" name="Subtitle 2">
            <a:extLst>
              <a:ext uri="{FF2B5EF4-FFF2-40B4-BE49-F238E27FC236}">
                <a16:creationId xmlns:a16="http://schemas.microsoft.com/office/drawing/2014/main" id="{35538A49-BC43-5796-0078-979F8AEBCC7B}"/>
              </a:ext>
            </a:extLst>
          </p:cNvPr>
          <p:cNvSpPr txBox="1">
            <a:spLocks/>
          </p:cNvSpPr>
          <p:nvPr/>
        </p:nvSpPr>
        <p:spPr>
          <a:xfrm>
            <a:off x="4493079" y="4970655"/>
            <a:ext cx="1709228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E567E"/>
                </a:solidFill>
              </a:rPr>
              <a:t>Layer 2</a:t>
            </a:r>
          </a:p>
        </p:txBody>
      </p:sp>
      <p:sp>
        <p:nvSpPr>
          <p:cNvPr id="105" name="Subtitle 2">
            <a:extLst>
              <a:ext uri="{FF2B5EF4-FFF2-40B4-BE49-F238E27FC236}">
                <a16:creationId xmlns:a16="http://schemas.microsoft.com/office/drawing/2014/main" id="{794A0FD3-797D-7CDC-F4F5-B53E7ACE6834}"/>
              </a:ext>
            </a:extLst>
          </p:cNvPr>
          <p:cNvSpPr txBox="1">
            <a:spLocks/>
          </p:cNvSpPr>
          <p:nvPr/>
        </p:nvSpPr>
        <p:spPr>
          <a:xfrm>
            <a:off x="8689848" y="4987948"/>
            <a:ext cx="2509702" cy="4607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Merged Layers</a:t>
            </a:r>
          </a:p>
        </p:txBody>
      </p:sp>
    </p:spTree>
    <p:extLst>
      <p:ext uri="{BB962C8B-B14F-4D97-AF65-F5344CB8AC3E}">
        <p14:creationId xmlns:p14="http://schemas.microsoft.com/office/powerpoint/2010/main" val="32882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4" grpId="0" animBg="1"/>
      <p:bldP spid="31" grpId="0" animBg="1"/>
      <p:bldP spid="17" grpId="0" animBg="1"/>
      <p:bldP spid="25" grpId="0" animBg="1"/>
      <p:bldP spid="23" grpId="0" animBg="1"/>
      <p:bldP spid="20" grpId="0" animBg="1"/>
      <p:bldP spid="27" grpId="0" animBg="1"/>
      <p:bldP spid="21" grpId="0" animBg="1"/>
      <p:bldP spid="26" grpId="0" animBg="1"/>
      <p:bldP spid="16" grpId="0" animBg="1"/>
      <p:bldP spid="19" grpId="0" animBg="1"/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AA3A-A085-935E-FF3A-41CE6DF10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>
            <a:extLst>
              <a:ext uri="{FF2B5EF4-FFF2-40B4-BE49-F238E27FC236}">
                <a16:creationId xmlns:a16="http://schemas.microsoft.com/office/drawing/2014/main" id="{EB124432-F67E-9A82-F89E-B7FC498AD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35" y="348286"/>
            <a:ext cx="10931373" cy="678510"/>
          </a:xfrm>
        </p:spPr>
        <p:txBody>
          <a:bodyPr/>
          <a:lstStyle/>
          <a:p>
            <a:r>
              <a:rPr lang="en-GB" dirty="0"/>
              <a:t>Layer Ordering</a:t>
            </a:r>
            <a:endParaRPr lang="en-US" dirty="0"/>
          </a:p>
        </p:txBody>
      </p:sp>
      <p:sp>
        <p:nvSpPr>
          <p:cNvPr id="127" name="Date Placeholder 2">
            <a:extLst>
              <a:ext uri="{FF2B5EF4-FFF2-40B4-BE49-F238E27FC236}">
                <a16:creationId xmlns:a16="http://schemas.microsoft.com/office/drawing/2014/main" id="{0D60DE73-47EB-8B17-07A6-48A515BF9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242" y="6362467"/>
            <a:ext cx="2375516" cy="365125"/>
          </a:xfrm>
        </p:spPr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128" name="Footer Placeholder 3">
            <a:extLst>
              <a:ext uri="{FF2B5EF4-FFF2-40B4-BE49-F238E27FC236}">
                <a16:creationId xmlns:a16="http://schemas.microsoft.com/office/drawing/2014/main" id="{676F1F98-4F8C-2A84-3588-F53909343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93455" y="6362467"/>
            <a:ext cx="5471420" cy="365125"/>
          </a:xfrm>
        </p:spPr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129" name="Slide Number Placeholder 4">
            <a:extLst>
              <a:ext uri="{FF2B5EF4-FFF2-40B4-BE49-F238E27FC236}">
                <a16:creationId xmlns:a16="http://schemas.microsoft.com/office/drawing/2014/main" id="{DDECC5A8-9566-A693-F777-F2AB8FB2F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550" y="6362467"/>
            <a:ext cx="656208" cy="365125"/>
          </a:xfrm>
        </p:spPr>
        <p:txBody>
          <a:bodyPr/>
          <a:lstStyle/>
          <a:p>
            <a:r>
              <a:rPr lang="en-GB" dirty="0"/>
              <a:t>10</a:t>
            </a:r>
            <a:endParaRPr lang="en-US" dirty="0"/>
          </a:p>
        </p:txBody>
      </p:sp>
      <p:sp>
        <p:nvSpPr>
          <p:cNvPr id="130" name="Isosceles Triangle 129">
            <a:extLst>
              <a:ext uri="{FF2B5EF4-FFF2-40B4-BE49-F238E27FC236}">
                <a16:creationId xmlns:a16="http://schemas.microsoft.com/office/drawing/2014/main" id="{24B0EB9A-84BC-EF39-F811-0D1A126F46E0}"/>
              </a:ext>
            </a:extLst>
          </p:cNvPr>
          <p:cNvSpPr/>
          <p:nvPr/>
        </p:nvSpPr>
        <p:spPr>
          <a:xfrm rot="21037766">
            <a:off x="8641859" y="2290230"/>
            <a:ext cx="2210989" cy="2292799"/>
          </a:xfrm>
          <a:prstGeom prst="triangle">
            <a:avLst>
              <a:gd name="adj" fmla="val 0"/>
            </a:avLst>
          </a:prstGeom>
          <a:solidFill>
            <a:srgbClr val="B36A4F">
              <a:alpha val="50000"/>
            </a:srgbClr>
          </a:solidFill>
          <a:ln w="19050"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10C86D41-DD7D-B0C7-AFA8-54FB56E361CE}"/>
              </a:ext>
            </a:extLst>
          </p:cNvPr>
          <p:cNvCxnSpPr>
            <a:cxnSpLocks/>
          </p:cNvCxnSpPr>
          <p:nvPr/>
        </p:nvCxnSpPr>
        <p:spPr>
          <a:xfrm flipV="1">
            <a:off x="8594591" y="1864186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2" name="Oval 131">
            <a:extLst>
              <a:ext uri="{FF2B5EF4-FFF2-40B4-BE49-F238E27FC236}">
                <a16:creationId xmlns:a16="http://schemas.microsoft.com/office/drawing/2014/main" id="{3BEB3BF5-33E5-E1B7-6DC9-07584AB1B745}"/>
              </a:ext>
            </a:extLst>
          </p:cNvPr>
          <p:cNvSpPr/>
          <p:nvPr/>
        </p:nvSpPr>
        <p:spPr>
          <a:xfrm rot="20517832" flipV="1">
            <a:off x="9119038" y="1657436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82E4A974-B2CC-A28A-68CF-77FD526D631A}"/>
              </a:ext>
            </a:extLst>
          </p:cNvPr>
          <p:cNvCxnSpPr>
            <a:cxnSpLocks/>
          </p:cNvCxnSpPr>
          <p:nvPr/>
        </p:nvCxnSpPr>
        <p:spPr>
          <a:xfrm flipV="1">
            <a:off x="8713629" y="2388733"/>
            <a:ext cx="861267" cy="75590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E6CEDFB-1168-C44E-AAFB-3AEA52FF2BD6}"/>
              </a:ext>
            </a:extLst>
          </p:cNvPr>
          <p:cNvCxnSpPr>
            <a:cxnSpLocks/>
          </p:cNvCxnSpPr>
          <p:nvPr/>
        </p:nvCxnSpPr>
        <p:spPr>
          <a:xfrm flipV="1">
            <a:off x="8927601" y="2794361"/>
            <a:ext cx="1139660" cy="97438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F4D9796-32B1-A723-9D82-09030B80D1E6}"/>
              </a:ext>
            </a:extLst>
          </p:cNvPr>
          <p:cNvCxnSpPr>
            <a:cxnSpLocks/>
          </p:cNvCxnSpPr>
          <p:nvPr/>
        </p:nvCxnSpPr>
        <p:spPr>
          <a:xfrm flipV="1">
            <a:off x="9749743" y="2857227"/>
            <a:ext cx="1125282" cy="1000755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8E07A4E-29C8-7154-168E-CF09D0E7A1E1}"/>
              </a:ext>
            </a:extLst>
          </p:cNvPr>
          <p:cNvCxnSpPr>
            <a:cxnSpLocks/>
          </p:cNvCxnSpPr>
          <p:nvPr/>
        </p:nvCxnSpPr>
        <p:spPr>
          <a:xfrm flipV="1">
            <a:off x="9109814" y="3621675"/>
            <a:ext cx="1110432" cy="986720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AEE762D-E4DD-2252-9F12-8A5077258352}"/>
              </a:ext>
            </a:extLst>
          </p:cNvPr>
          <p:cNvCxnSpPr>
            <a:cxnSpLocks/>
          </p:cNvCxnSpPr>
          <p:nvPr/>
        </p:nvCxnSpPr>
        <p:spPr>
          <a:xfrm flipV="1">
            <a:off x="10440720" y="3548173"/>
            <a:ext cx="946751" cy="840185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9413A8A-0948-378B-8EE9-36B20172DF57}"/>
              </a:ext>
            </a:extLst>
          </p:cNvPr>
          <p:cNvCxnSpPr>
            <a:cxnSpLocks/>
          </p:cNvCxnSpPr>
          <p:nvPr/>
        </p:nvCxnSpPr>
        <p:spPr>
          <a:xfrm flipV="1">
            <a:off x="9113844" y="2875214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F1A39705-ACE3-132D-DE62-A8A714BD2E42}"/>
              </a:ext>
            </a:extLst>
          </p:cNvPr>
          <p:cNvSpPr/>
          <p:nvPr/>
        </p:nvSpPr>
        <p:spPr>
          <a:xfrm rot="20517832" flipV="1">
            <a:off x="9692782" y="2615344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693856D-B4BD-8201-8A0A-67A6E42FB881}"/>
              </a:ext>
            </a:extLst>
          </p:cNvPr>
          <p:cNvCxnSpPr>
            <a:cxnSpLocks/>
          </p:cNvCxnSpPr>
          <p:nvPr/>
        </p:nvCxnSpPr>
        <p:spPr>
          <a:xfrm flipV="1">
            <a:off x="8847494" y="2494311"/>
            <a:ext cx="680801" cy="595114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5A84696C-C559-3C2A-0E3E-71419C097D25}"/>
              </a:ext>
            </a:extLst>
          </p:cNvPr>
          <p:cNvCxnSpPr>
            <a:cxnSpLocks/>
          </p:cNvCxnSpPr>
          <p:nvPr/>
        </p:nvCxnSpPr>
        <p:spPr>
          <a:xfrm flipV="1">
            <a:off x="8677558" y="1881123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2" name="Oval 141">
            <a:extLst>
              <a:ext uri="{FF2B5EF4-FFF2-40B4-BE49-F238E27FC236}">
                <a16:creationId xmlns:a16="http://schemas.microsoft.com/office/drawing/2014/main" id="{D07E4105-67F6-CEB5-BEA4-3F552CE47B6D}"/>
              </a:ext>
            </a:extLst>
          </p:cNvPr>
          <p:cNvSpPr/>
          <p:nvPr/>
        </p:nvSpPr>
        <p:spPr>
          <a:xfrm rot="20517832" flipV="1">
            <a:off x="9252455" y="1633558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BEF4945C-331F-AAC4-DC32-71BC54724048}"/>
              </a:ext>
            </a:extLst>
          </p:cNvPr>
          <p:cNvSpPr/>
          <p:nvPr/>
        </p:nvSpPr>
        <p:spPr>
          <a:xfrm rot="20517832" flipV="1">
            <a:off x="9064303" y="2206112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DF12650E-76BC-2213-2F32-5920524E3C1F}"/>
              </a:ext>
            </a:extLst>
          </p:cNvPr>
          <p:cNvCxnSpPr>
            <a:cxnSpLocks/>
          </p:cNvCxnSpPr>
          <p:nvPr/>
        </p:nvCxnSpPr>
        <p:spPr>
          <a:xfrm flipV="1">
            <a:off x="9175920" y="3710816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E0C83310-1A2A-8F3D-3D1F-76F9B5A5EBE3}"/>
              </a:ext>
            </a:extLst>
          </p:cNvPr>
          <p:cNvCxnSpPr>
            <a:cxnSpLocks/>
          </p:cNvCxnSpPr>
          <p:nvPr/>
        </p:nvCxnSpPr>
        <p:spPr>
          <a:xfrm flipV="1">
            <a:off x="10544560" y="3634686"/>
            <a:ext cx="842911" cy="747919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C824F36D-C48E-CC0C-3575-EBE8550A2F27}"/>
              </a:ext>
            </a:extLst>
          </p:cNvPr>
          <p:cNvSpPr/>
          <p:nvPr/>
        </p:nvSpPr>
        <p:spPr>
          <a:xfrm rot="20517832" flipV="1">
            <a:off x="10897371" y="3345410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7004C468-DB14-0C6C-CC13-686C195D83F5}"/>
              </a:ext>
            </a:extLst>
          </p:cNvPr>
          <p:cNvSpPr/>
          <p:nvPr/>
        </p:nvSpPr>
        <p:spPr>
          <a:xfrm rot="20517832" flipV="1">
            <a:off x="10999498" y="3288192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1DF5AA07-4D7C-056F-180E-B00BA00662D6}"/>
              </a:ext>
            </a:extLst>
          </p:cNvPr>
          <p:cNvCxnSpPr>
            <a:cxnSpLocks/>
          </p:cNvCxnSpPr>
          <p:nvPr/>
        </p:nvCxnSpPr>
        <p:spPr>
          <a:xfrm flipV="1">
            <a:off x="9832228" y="2952239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8E0F3763-6996-F43F-5343-7ABF41F5DB39}"/>
              </a:ext>
            </a:extLst>
          </p:cNvPr>
          <p:cNvSpPr/>
          <p:nvPr/>
        </p:nvSpPr>
        <p:spPr>
          <a:xfrm rot="20517832" flipV="1">
            <a:off x="10399613" y="2634532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A0A4E885-F1C8-5FCD-0297-EA1FD4E80D6F}"/>
              </a:ext>
            </a:extLst>
          </p:cNvPr>
          <p:cNvSpPr/>
          <p:nvPr/>
        </p:nvSpPr>
        <p:spPr>
          <a:xfrm rot="20517832" flipV="1">
            <a:off x="10505659" y="2562901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53C1426-1813-4164-A4EC-B5A25D328B15}"/>
              </a:ext>
            </a:extLst>
          </p:cNvPr>
          <p:cNvSpPr/>
          <p:nvPr/>
        </p:nvSpPr>
        <p:spPr>
          <a:xfrm rot="20517832" flipV="1">
            <a:off x="9776036" y="3396398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7790FC1-DDD2-D482-E067-3822209C8BF1}"/>
              </a:ext>
            </a:extLst>
          </p:cNvPr>
          <p:cNvGrpSpPr/>
          <p:nvPr/>
        </p:nvGrpSpPr>
        <p:grpSpPr>
          <a:xfrm>
            <a:off x="4139672" y="1637194"/>
            <a:ext cx="2973441" cy="2974837"/>
            <a:chOff x="4467056" y="1206506"/>
            <a:chExt cx="3566553" cy="3568229"/>
          </a:xfrm>
        </p:grpSpPr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3544271B-32B1-14FA-3379-6F618AA116EE}"/>
                </a:ext>
              </a:extLst>
            </p:cNvPr>
            <p:cNvSpPr/>
            <p:nvPr/>
          </p:nvSpPr>
          <p:spPr>
            <a:xfrm rot="21037766">
              <a:off x="4467056" y="1994165"/>
              <a:ext cx="2652015" cy="2750144"/>
            </a:xfrm>
            <a:prstGeom prst="triangle">
              <a:avLst>
                <a:gd name="adj" fmla="val 0"/>
              </a:avLst>
            </a:prstGeom>
            <a:solidFill>
              <a:srgbClr val="B36A4F">
                <a:alpha val="50000"/>
              </a:srgbClr>
            </a:solidFill>
            <a:ln w="1905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E3627255-B971-1FD9-B717-0E44817A5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141" y="2305175"/>
              <a:ext cx="816600" cy="713821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7EC903FA-16B0-6669-CFC8-BA349AD4B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9794" y="2682254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6D952A19-3A87-CD15-E766-7BB3934A0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5929" y="2789295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BF647C6-E217-DEED-1A3F-488D49A333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8353" y="3689393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A37F5D99-6002-C981-0F6D-2C80DF85E3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4735" y="3613700"/>
              <a:ext cx="1011047" cy="897106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1F6BDB2-4D4F-F886-8DE5-BB2FB8707108}"/>
                </a:ext>
              </a:extLst>
            </p:cNvPr>
            <p:cNvSpPr/>
            <p:nvPr/>
          </p:nvSpPr>
          <p:spPr>
            <a:xfrm rot="20517832" flipV="1">
              <a:off x="5545526" y="2309393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94F24316-D1AB-8301-B832-B3315CEF23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9875" y="1503453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1E567E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A52AEDAA-43A1-D836-CAE4-0598DFEF56E2}"/>
                </a:ext>
              </a:extLst>
            </p:cNvPr>
            <p:cNvSpPr/>
            <p:nvPr/>
          </p:nvSpPr>
          <p:spPr>
            <a:xfrm rot="20517832" flipV="1">
              <a:off x="5199447" y="1206506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1438817-9560-ADAC-D06C-79C8A3E22CB4}"/>
                </a:ext>
              </a:extLst>
            </p:cNvPr>
            <p:cNvSpPr/>
            <p:nvPr/>
          </p:nvSpPr>
          <p:spPr>
            <a:xfrm rot="20517832" flipV="1">
              <a:off x="4820391" y="1999936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E4EEE67-8BF9-1B6F-3636-B5A2BD41DE83}"/>
                </a:ext>
              </a:extLst>
            </p:cNvPr>
            <p:cNvSpPr/>
            <p:nvPr/>
          </p:nvSpPr>
          <p:spPr>
            <a:xfrm rot="20517832" flipV="1">
              <a:off x="7019101" y="3366489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7A17B27-5F45-C0D8-6F1C-B8FD89E59045}"/>
                </a:ext>
              </a:extLst>
            </p:cNvPr>
            <p:cNvSpPr/>
            <p:nvPr/>
          </p:nvSpPr>
          <p:spPr>
            <a:xfrm rot="20517832" flipV="1">
              <a:off x="6422055" y="2513811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8B2E8F7-9D50-2E15-D4B4-46B2006BA4CB}"/>
                </a:ext>
              </a:extLst>
            </p:cNvPr>
            <p:cNvSpPr/>
            <p:nvPr/>
          </p:nvSpPr>
          <p:spPr>
            <a:xfrm rot="20517832" flipV="1">
              <a:off x="5674091" y="3427652"/>
              <a:ext cx="1014508" cy="664701"/>
            </a:xfrm>
            <a:prstGeom prst="ellipse">
              <a:avLst/>
            </a:prstGeom>
            <a:gradFill>
              <a:gsLst>
                <a:gs pos="100000">
                  <a:srgbClr val="D0DCE4"/>
                </a:gs>
                <a:gs pos="25000">
                  <a:srgbClr val="1E567E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2881054-6751-7768-2122-65BC8F916F7C}"/>
              </a:ext>
            </a:extLst>
          </p:cNvPr>
          <p:cNvGrpSpPr/>
          <p:nvPr/>
        </p:nvGrpSpPr>
        <p:grpSpPr>
          <a:xfrm>
            <a:off x="906684" y="1645497"/>
            <a:ext cx="3148577" cy="2958231"/>
            <a:chOff x="7999065" y="1158317"/>
            <a:chExt cx="3776624" cy="3548310"/>
          </a:xfrm>
        </p:grpSpPr>
        <p:sp>
          <p:nvSpPr>
            <p:cNvPr id="167" name="Isosceles Triangle 166">
              <a:extLst>
                <a:ext uri="{FF2B5EF4-FFF2-40B4-BE49-F238E27FC236}">
                  <a16:creationId xmlns:a16="http://schemas.microsoft.com/office/drawing/2014/main" id="{A111963E-3914-6230-663B-5F811A643F95}"/>
                </a:ext>
              </a:extLst>
            </p:cNvPr>
            <p:cNvSpPr/>
            <p:nvPr/>
          </p:nvSpPr>
          <p:spPr>
            <a:xfrm rot="21037766">
              <a:off x="8055762" y="1917335"/>
              <a:ext cx="2652015" cy="2750144"/>
            </a:xfrm>
            <a:prstGeom prst="triangle">
              <a:avLst>
                <a:gd name="adj" fmla="val 0"/>
              </a:avLst>
            </a:prstGeom>
            <a:solidFill>
              <a:srgbClr val="B36A4F">
                <a:alpha val="50000"/>
              </a:srgbClr>
            </a:solidFill>
            <a:ln w="1905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696F8CE0-B4B0-915C-B9D9-86FE72B672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9065" y="1406308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6B2C0B37-089A-F1C2-61F4-FF5D8F0CF6DD}"/>
                </a:ext>
              </a:extLst>
            </p:cNvPr>
            <p:cNvSpPr/>
            <p:nvPr/>
          </p:nvSpPr>
          <p:spPr>
            <a:xfrm rot="20517832" flipV="1">
              <a:off x="8628123" y="1158317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09C1A99E-0AC0-8EBB-1F60-D40487DC3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1894" y="2619006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5043F1C-387D-4A09-F4E3-EDCF883E6FA3}"/>
                </a:ext>
              </a:extLst>
            </p:cNvPr>
            <p:cNvSpPr/>
            <p:nvPr/>
          </p:nvSpPr>
          <p:spPr>
            <a:xfrm rot="20517832" flipV="1">
              <a:off x="9316312" y="2307299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4BE5886-7798-F226-1F50-E0CF358C83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2415" y="2162124"/>
              <a:ext cx="816600" cy="713821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4EF3ACBD-585F-85E5-18C0-EF770ECC49FA}"/>
                </a:ext>
              </a:extLst>
            </p:cNvPr>
            <p:cNvSpPr/>
            <p:nvPr/>
          </p:nvSpPr>
          <p:spPr>
            <a:xfrm rot="20517832" flipV="1">
              <a:off x="8562471" y="1816437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A147B784-4DE8-910C-8A30-0591B9D47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6352" y="3621285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3152F686-1F3C-9C2C-5311-FE3D27563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7995" y="3529970"/>
              <a:ext cx="1011047" cy="897106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CD7A5B21-F7C1-84FC-9B7F-D63C568A88FF}"/>
                </a:ext>
              </a:extLst>
            </p:cNvPr>
            <p:cNvSpPr/>
            <p:nvPr/>
          </p:nvSpPr>
          <p:spPr>
            <a:xfrm rot="20517832" flipV="1">
              <a:off x="10761181" y="3182992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6649587D-D107-2ADB-FDFC-EA6106D77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3573" y="2711395"/>
              <a:ext cx="1223192" cy="1085342"/>
            </a:xfrm>
            <a:prstGeom prst="straightConnector1">
              <a:avLst/>
            </a:prstGeom>
            <a:ln w="19050" cap="flat" cmpd="sng" algn="ctr">
              <a:solidFill>
                <a:srgbClr val="848E3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56DD9A75-3598-B35C-5BE4-FFCD512C8E1C}"/>
                </a:ext>
              </a:extLst>
            </p:cNvPr>
            <p:cNvSpPr/>
            <p:nvPr/>
          </p:nvSpPr>
          <p:spPr>
            <a:xfrm rot="20517832" flipV="1">
              <a:off x="10164135" y="2330315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AF449F67-CE2D-39E5-3DBD-A1C25F4FED9D}"/>
                </a:ext>
              </a:extLst>
            </p:cNvPr>
            <p:cNvSpPr/>
            <p:nvPr/>
          </p:nvSpPr>
          <p:spPr>
            <a:xfrm rot="20517832" flipV="1">
              <a:off x="9416173" y="3244150"/>
              <a:ext cx="1014508" cy="664701"/>
            </a:xfrm>
            <a:prstGeom prst="ellipse">
              <a:avLst/>
            </a:prstGeom>
            <a:gradFill>
              <a:gsLst>
                <a:gs pos="91000">
                  <a:srgbClr val="D6DABD"/>
                </a:gs>
                <a:gs pos="15000">
                  <a:srgbClr val="848E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9FBCB8B5-7209-CFDA-C5AF-18111DA9E800}"/>
              </a:ext>
            </a:extLst>
          </p:cNvPr>
          <p:cNvCxnSpPr>
            <a:cxnSpLocks/>
          </p:cNvCxnSpPr>
          <p:nvPr/>
        </p:nvCxnSpPr>
        <p:spPr>
          <a:xfrm>
            <a:off x="7039942" y="3278480"/>
            <a:ext cx="1190288" cy="120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1" name="Oval 180">
            <a:extLst>
              <a:ext uri="{FF2B5EF4-FFF2-40B4-BE49-F238E27FC236}">
                <a16:creationId xmlns:a16="http://schemas.microsoft.com/office/drawing/2014/main" id="{3D2D4E8D-6F23-B8AE-6E13-56FE07EBAE29}"/>
              </a:ext>
            </a:extLst>
          </p:cNvPr>
          <p:cNvSpPr/>
          <p:nvPr/>
        </p:nvSpPr>
        <p:spPr>
          <a:xfrm rot="20517832" flipV="1">
            <a:off x="9881124" y="3370894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28EE005-0798-C179-AFE4-4CD758A0CA05}"/>
              </a:ext>
            </a:extLst>
          </p:cNvPr>
          <p:cNvSpPr/>
          <p:nvPr/>
        </p:nvSpPr>
        <p:spPr>
          <a:xfrm rot="20517832" flipV="1">
            <a:off x="9639905" y="2499387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A16C208-B5B5-5386-C3FF-A5780FCC8110}"/>
              </a:ext>
            </a:extLst>
          </p:cNvPr>
          <p:cNvSpPr/>
          <p:nvPr/>
        </p:nvSpPr>
        <p:spPr>
          <a:xfrm rot="20517832" flipV="1">
            <a:off x="9169860" y="2159162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Subtitle 2">
            <a:extLst>
              <a:ext uri="{FF2B5EF4-FFF2-40B4-BE49-F238E27FC236}">
                <a16:creationId xmlns:a16="http://schemas.microsoft.com/office/drawing/2014/main" id="{BB809B16-48B2-3048-244C-89036D0FB99E}"/>
              </a:ext>
            </a:extLst>
          </p:cNvPr>
          <p:cNvSpPr txBox="1">
            <a:spLocks/>
          </p:cNvSpPr>
          <p:nvPr/>
        </p:nvSpPr>
        <p:spPr>
          <a:xfrm>
            <a:off x="1293904" y="4970655"/>
            <a:ext cx="1709228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848E38"/>
                </a:solidFill>
              </a:rPr>
              <a:t>Layer 1</a:t>
            </a:r>
          </a:p>
        </p:txBody>
      </p:sp>
      <p:sp>
        <p:nvSpPr>
          <p:cNvPr id="185" name="Subtitle 2">
            <a:extLst>
              <a:ext uri="{FF2B5EF4-FFF2-40B4-BE49-F238E27FC236}">
                <a16:creationId xmlns:a16="http://schemas.microsoft.com/office/drawing/2014/main" id="{B37CC043-2C06-88A2-7D2B-C5D9A8D89614}"/>
              </a:ext>
            </a:extLst>
          </p:cNvPr>
          <p:cNvSpPr txBox="1">
            <a:spLocks/>
          </p:cNvSpPr>
          <p:nvPr/>
        </p:nvSpPr>
        <p:spPr>
          <a:xfrm>
            <a:off x="4493079" y="4970655"/>
            <a:ext cx="1709228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E567E"/>
                </a:solidFill>
              </a:rPr>
              <a:t>Layer 2</a:t>
            </a:r>
          </a:p>
        </p:txBody>
      </p:sp>
      <p:sp>
        <p:nvSpPr>
          <p:cNvPr id="186" name="Subtitle 2">
            <a:extLst>
              <a:ext uri="{FF2B5EF4-FFF2-40B4-BE49-F238E27FC236}">
                <a16:creationId xmlns:a16="http://schemas.microsoft.com/office/drawing/2014/main" id="{F7BC91A9-54DC-EE1A-B432-35996689828B}"/>
              </a:ext>
            </a:extLst>
          </p:cNvPr>
          <p:cNvSpPr txBox="1">
            <a:spLocks/>
          </p:cNvSpPr>
          <p:nvPr/>
        </p:nvSpPr>
        <p:spPr>
          <a:xfrm>
            <a:off x="8689848" y="4987948"/>
            <a:ext cx="2509702" cy="4607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E567E"/>
                </a:solidFill>
              </a:rPr>
              <a:t>Layer 2</a:t>
            </a:r>
            <a:r>
              <a:rPr lang="en-GB" sz="2200" dirty="0">
                <a:solidFill>
                  <a:srgbClr val="111111"/>
                </a:solidFill>
              </a:rPr>
              <a:t> &gt; </a:t>
            </a:r>
            <a:r>
              <a:rPr lang="en-GB" sz="2200" dirty="0">
                <a:solidFill>
                  <a:srgbClr val="848E38"/>
                </a:solidFill>
              </a:rPr>
              <a:t>Layer 1</a:t>
            </a:r>
          </a:p>
        </p:txBody>
      </p:sp>
    </p:spTree>
    <p:extLst>
      <p:ext uri="{BB962C8B-B14F-4D97-AF65-F5344CB8AC3E}">
        <p14:creationId xmlns:p14="http://schemas.microsoft.com/office/powerpoint/2010/main" val="2228354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D695-D533-A426-3D09-6189212B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Garment Reordering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D457C-CEBC-3A98-69F6-AD580BA64D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AAD132-8ECE-0C97-0008-FA18E4065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B4715-6C3A-062B-134A-E7898DBDA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11</a:t>
            </a:r>
            <a:endParaRPr lang="en-US" dirty="0"/>
          </a:p>
        </p:txBody>
      </p:sp>
      <p:pic>
        <p:nvPicPr>
          <p:cNvPr id="21" name="reodering_animation">
            <a:hlinkClick r:id="" action="ppaction://media"/>
            <a:extLst>
              <a:ext uri="{FF2B5EF4-FFF2-40B4-BE49-F238E27FC236}">
                <a16:creationId xmlns:a16="http://schemas.microsoft.com/office/drawing/2014/main" id="{8BCF9711-72BD-447C-350B-E14E101DF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7082" y="1026796"/>
            <a:ext cx="3776415" cy="3884312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60C19B34-60B6-39D6-A146-387BA6B38E04}"/>
              </a:ext>
            </a:extLst>
          </p:cNvPr>
          <p:cNvSpPr txBox="1">
            <a:spLocks/>
          </p:cNvSpPr>
          <p:nvPr/>
        </p:nvSpPr>
        <p:spPr>
          <a:xfrm>
            <a:off x="1809674" y="5421517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Reconstruction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B952D8B-D1AD-8CF0-42FA-FB5E9BFD5DC1}"/>
              </a:ext>
            </a:extLst>
          </p:cNvPr>
          <p:cNvSpPr txBox="1">
            <a:spLocks/>
          </p:cNvSpPr>
          <p:nvPr/>
        </p:nvSpPr>
        <p:spPr>
          <a:xfrm>
            <a:off x="7579982" y="5421517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Animation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CD38CF2-AF98-1A44-8244-193FD0673C3A}"/>
              </a:ext>
            </a:extLst>
          </p:cNvPr>
          <p:cNvSpPr txBox="1">
            <a:spLocks/>
          </p:cNvSpPr>
          <p:nvPr/>
        </p:nvSpPr>
        <p:spPr>
          <a:xfrm>
            <a:off x="1058667" y="5010107"/>
            <a:ext cx="1981270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666666"/>
                </a:solidFill>
              </a:rPr>
              <a:t>Shirt &gt; Jeans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F3490BA6-53F4-6A94-58F1-224AD842B3D2}"/>
              </a:ext>
            </a:extLst>
          </p:cNvPr>
          <p:cNvSpPr txBox="1">
            <a:spLocks/>
          </p:cNvSpPr>
          <p:nvPr/>
        </p:nvSpPr>
        <p:spPr>
          <a:xfrm>
            <a:off x="7166924" y="5010107"/>
            <a:ext cx="1981270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666666"/>
                </a:solidFill>
              </a:rPr>
              <a:t>Shirt &gt; Jeans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2EEB88-A536-F1AF-258A-A2979E9EBBBA}"/>
              </a:ext>
            </a:extLst>
          </p:cNvPr>
          <p:cNvSpPr txBox="1">
            <a:spLocks/>
          </p:cNvSpPr>
          <p:nvPr/>
        </p:nvSpPr>
        <p:spPr>
          <a:xfrm>
            <a:off x="3824007" y="5013925"/>
            <a:ext cx="1981270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666666"/>
                </a:solidFill>
              </a:rPr>
              <a:t>Jeans &gt; Shirt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B025BC46-F86F-FB82-0CD5-DC29C01FAAD3}"/>
              </a:ext>
            </a:extLst>
          </p:cNvPr>
          <p:cNvSpPr txBox="1">
            <a:spLocks/>
          </p:cNvSpPr>
          <p:nvPr/>
        </p:nvSpPr>
        <p:spPr>
          <a:xfrm>
            <a:off x="9218280" y="5010107"/>
            <a:ext cx="1981270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666666"/>
                </a:solidFill>
              </a:rPr>
              <a:t>Jeans &gt; Shirt</a:t>
            </a:r>
          </a:p>
        </p:txBody>
      </p:sp>
      <p:pic>
        <p:nvPicPr>
          <p:cNvPr id="31" name="reordering_reconstruction">
            <a:hlinkClick r:id="" action="ppaction://media"/>
            <a:extLst>
              <a:ext uri="{FF2B5EF4-FFF2-40B4-BE49-F238E27FC236}">
                <a16:creationId xmlns:a16="http://schemas.microsoft.com/office/drawing/2014/main" id="{3E2DD854-9FE6-4214-1240-DC93070BA9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584" y="1288095"/>
            <a:ext cx="5448776" cy="36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E0561A-5ED8-C8E4-3384-742BF00D6C0D}"/>
              </a:ext>
            </a:extLst>
          </p:cNvPr>
          <p:cNvSpPr/>
          <p:nvPr/>
        </p:nvSpPr>
        <p:spPr>
          <a:xfrm>
            <a:off x="0" y="-1"/>
            <a:ext cx="12192000" cy="626507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AE0A0-8C58-1AED-137D-545C0EE7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Garment Stacking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0899B-E6BB-0B34-9831-822DC5BB76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2C21D-08FD-EF48-2878-BAD4C059D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4DDAF-5FF9-C7A8-D158-36CDFA2FB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12</a:t>
            </a:r>
            <a:endParaRPr lang="en-US" dirty="0"/>
          </a:p>
        </p:txBody>
      </p:sp>
      <p:pic>
        <p:nvPicPr>
          <p:cNvPr id="12" name="dama">
            <a:hlinkClick r:id="" action="ppaction://media"/>
            <a:extLst>
              <a:ext uri="{FF2B5EF4-FFF2-40B4-BE49-F238E27FC236}">
                <a16:creationId xmlns:a16="http://schemas.microsoft.com/office/drawing/2014/main" id="{24DA0983-18BA-0B02-9C60-8C18EA6C1F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566" y="1124194"/>
            <a:ext cx="8194868" cy="46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2338295-0C56-4031-9608-4E18080E35C5}"/>
              </a:ext>
            </a:extLst>
          </p:cNvPr>
          <p:cNvCxnSpPr>
            <a:cxnSpLocks/>
          </p:cNvCxnSpPr>
          <p:nvPr/>
        </p:nvCxnSpPr>
        <p:spPr>
          <a:xfrm flipV="1">
            <a:off x="3908902" y="2091265"/>
            <a:ext cx="2266118" cy="1422123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99A16D8-A3DD-E754-87F5-D81043CE4FF7}"/>
              </a:ext>
            </a:extLst>
          </p:cNvPr>
          <p:cNvCxnSpPr>
            <a:cxnSpLocks/>
          </p:cNvCxnSpPr>
          <p:nvPr/>
        </p:nvCxnSpPr>
        <p:spPr>
          <a:xfrm flipV="1">
            <a:off x="6478834" y="3560592"/>
            <a:ext cx="1389617" cy="1844921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BDFBA7-C294-C762-A050-C588194B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Mesh Extraction from Layers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A37D2-ECBA-1A7D-370B-605A4477A3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357C4-E82A-49DB-90CA-74619ACF7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E6B9B-1D51-54B4-28C7-89BA91B63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13</a:t>
            </a:r>
            <a:endParaRPr lang="en-US" dirty="0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E347892-2155-A537-C29C-942EAD3753E6}"/>
              </a:ext>
            </a:extLst>
          </p:cNvPr>
          <p:cNvCxnSpPr>
            <a:cxnSpLocks/>
          </p:cNvCxnSpPr>
          <p:nvPr/>
        </p:nvCxnSpPr>
        <p:spPr>
          <a:xfrm flipV="1">
            <a:off x="3914513" y="2788451"/>
            <a:ext cx="806516" cy="717819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079D154C-60B3-6E4C-6A83-4A3CA0775D58}"/>
              </a:ext>
            </a:extLst>
          </p:cNvPr>
          <p:cNvSpPr/>
          <p:nvPr/>
        </p:nvSpPr>
        <p:spPr>
          <a:xfrm rot="21037766">
            <a:off x="4084036" y="3319205"/>
            <a:ext cx="2210989" cy="2292799"/>
          </a:xfrm>
          <a:prstGeom prst="triangle">
            <a:avLst>
              <a:gd name="adj" fmla="val 0"/>
            </a:avLst>
          </a:prstGeom>
          <a:solidFill>
            <a:srgbClr val="B36A4F">
              <a:alpha val="50000"/>
            </a:srgbClr>
          </a:solidFill>
          <a:ln w="19050"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4346A46-A803-3477-47C5-3F6A9850DB79}"/>
              </a:ext>
            </a:extLst>
          </p:cNvPr>
          <p:cNvCxnSpPr>
            <a:cxnSpLocks/>
          </p:cNvCxnSpPr>
          <p:nvPr/>
        </p:nvCxnSpPr>
        <p:spPr>
          <a:xfrm flipV="1">
            <a:off x="4284722" y="4871853"/>
            <a:ext cx="1019777" cy="90485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7C92EA6-04AA-0D17-7B79-1B3A45E9001B}"/>
              </a:ext>
            </a:extLst>
          </p:cNvPr>
          <p:cNvCxnSpPr>
            <a:cxnSpLocks/>
          </p:cNvCxnSpPr>
          <p:nvPr/>
        </p:nvCxnSpPr>
        <p:spPr>
          <a:xfrm flipV="1">
            <a:off x="4284722" y="3333115"/>
            <a:ext cx="1792777" cy="2450707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8" name="Isosceles Triangle 147">
            <a:extLst>
              <a:ext uri="{FF2B5EF4-FFF2-40B4-BE49-F238E27FC236}">
                <a16:creationId xmlns:a16="http://schemas.microsoft.com/office/drawing/2014/main" id="{7777C569-77E7-6CD4-3FF9-68DDF1971366}"/>
              </a:ext>
            </a:extLst>
          </p:cNvPr>
          <p:cNvSpPr/>
          <p:nvPr/>
        </p:nvSpPr>
        <p:spPr>
          <a:xfrm>
            <a:off x="4710901" y="2776679"/>
            <a:ext cx="2543302" cy="2101850"/>
          </a:xfrm>
          <a:custGeom>
            <a:avLst/>
            <a:gdLst>
              <a:gd name="csX0" fmla="*/ 0 w 1060704"/>
              <a:gd name="csY0" fmla="*/ 914400 h 914400"/>
              <a:gd name="csX1" fmla="*/ 530352 w 1060704"/>
              <a:gd name="csY1" fmla="*/ 0 h 914400"/>
              <a:gd name="csX2" fmla="*/ 1060704 w 1060704"/>
              <a:gd name="csY2" fmla="*/ 914400 h 914400"/>
              <a:gd name="csX3" fmla="*/ 0 w 1060704"/>
              <a:gd name="csY3" fmla="*/ 914400 h 914400"/>
              <a:gd name="csX0" fmla="*/ 612648 w 1673352"/>
              <a:gd name="csY0" fmla="*/ 2120900 h 2120900"/>
              <a:gd name="csX1" fmla="*/ 0 w 1673352"/>
              <a:gd name="csY1" fmla="*/ 0 h 2120900"/>
              <a:gd name="csX2" fmla="*/ 1673352 w 1673352"/>
              <a:gd name="csY2" fmla="*/ 2120900 h 2120900"/>
              <a:gd name="csX3" fmla="*/ 612648 w 1673352"/>
              <a:gd name="csY3" fmla="*/ 2120900 h 2120900"/>
              <a:gd name="csX0" fmla="*/ 612648 w 2562352"/>
              <a:gd name="csY0" fmla="*/ 2120900 h 2120900"/>
              <a:gd name="csX1" fmla="*/ 0 w 2562352"/>
              <a:gd name="csY1" fmla="*/ 0 h 2120900"/>
              <a:gd name="csX2" fmla="*/ 2562352 w 2562352"/>
              <a:gd name="csY2" fmla="*/ 1911350 h 2120900"/>
              <a:gd name="csX3" fmla="*/ 612648 w 2562352"/>
              <a:gd name="csY3" fmla="*/ 2120900 h 2120900"/>
              <a:gd name="csX0" fmla="*/ 612648 w 2562352"/>
              <a:gd name="csY0" fmla="*/ 2095500 h 2095500"/>
              <a:gd name="csX1" fmla="*/ 0 w 2562352"/>
              <a:gd name="csY1" fmla="*/ 0 h 2095500"/>
              <a:gd name="csX2" fmla="*/ 2562352 w 2562352"/>
              <a:gd name="csY2" fmla="*/ 1885950 h 2095500"/>
              <a:gd name="csX3" fmla="*/ 612648 w 2562352"/>
              <a:gd name="csY3" fmla="*/ 2095500 h 2095500"/>
              <a:gd name="csX0" fmla="*/ 593598 w 2543302"/>
              <a:gd name="csY0" fmla="*/ 2101850 h 2101850"/>
              <a:gd name="csX1" fmla="*/ 0 w 2543302"/>
              <a:gd name="csY1" fmla="*/ 0 h 2101850"/>
              <a:gd name="csX2" fmla="*/ 2543302 w 2543302"/>
              <a:gd name="csY2" fmla="*/ 1892300 h 2101850"/>
              <a:gd name="csX3" fmla="*/ 593598 w 2543302"/>
              <a:gd name="csY3" fmla="*/ 2101850 h 210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543302" h="2101850">
                <a:moveTo>
                  <a:pt x="593598" y="2101850"/>
                </a:moveTo>
                <a:lnTo>
                  <a:pt x="0" y="0"/>
                </a:lnTo>
                <a:lnTo>
                  <a:pt x="2543302" y="1892300"/>
                </a:lnTo>
                <a:lnTo>
                  <a:pt x="593598" y="2101850"/>
                </a:lnTo>
                <a:close/>
              </a:path>
            </a:pathLst>
          </a:custGeom>
          <a:solidFill>
            <a:srgbClr val="848E3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43DFA7F-99E6-DE13-3589-573B809D0245}"/>
              </a:ext>
            </a:extLst>
          </p:cNvPr>
          <p:cNvCxnSpPr>
            <a:cxnSpLocks/>
          </p:cNvCxnSpPr>
          <p:nvPr/>
        </p:nvCxnSpPr>
        <p:spPr>
          <a:xfrm flipV="1">
            <a:off x="6478834" y="4643745"/>
            <a:ext cx="806726" cy="772599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158ABA2-E2F2-F351-21B5-BA028A721D5B}"/>
              </a:ext>
            </a:extLst>
          </p:cNvPr>
          <p:cNvCxnSpPr>
            <a:cxnSpLocks/>
          </p:cNvCxnSpPr>
          <p:nvPr/>
        </p:nvCxnSpPr>
        <p:spPr>
          <a:xfrm flipH="1" flipV="1">
            <a:off x="4701622" y="2788450"/>
            <a:ext cx="613062" cy="209052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C451699E-5BFF-E838-495D-E2CF5F1A6853}"/>
              </a:ext>
            </a:extLst>
          </p:cNvPr>
          <p:cNvCxnSpPr>
            <a:cxnSpLocks/>
          </p:cNvCxnSpPr>
          <p:nvPr/>
        </p:nvCxnSpPr>
        <p:spPr>
          <a:xfrm flipH="1" flipV="1">
            <a:off x="4721029" y="2802326"/>
            <a:ext cx="2533009" cy="1863414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CFCD3661-316F-2BF5-1C01-81963EC85C61}"/>
              </a:ext>
            </a:extLst>
          </p:cNvPr>
          <p:cNvSpPr/>
          <p:nvPr/>
        </p:nvSpPr>
        <p:spPr>
          <a:xfrm rot="20517832" flipV="1">
            <a:off x="4278724" y="2511370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F26B50CC-B8D6-31F5-8052-617BCE67DABE}"/>
              </a:ext>
            </a:extLst>
          </p:cNvPr>
          <p:cNvCxnSpPr>
            <a:cxnSpLocks/>
          </p:cNvCxnSpPr>
          <p:nvPr/>
        </p:nvCxnSpPr>
        <p:spPr>
          <a:xfrm flipV="1">
            <a:off x="5323906" y="4665740"/>
            <a:ext cx="1893377" cy="213231"/>
          </a:xfrm>
          <a:prstGeom prst="straightConnector1">
            <a:avLst/>
          </a:prstGeom>
          <a:ln w="19050" cap="flat" cmpd="sng" algn="ctr">
            <a:solidFill>
              <a:srgbClr val="848E3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DD50039C-78D3-EDC4-8ACD-330D34ECD879}"/>
              </a:ext>
            </a:extLst>
          </p:cNvPr>
          <p:cNvSpPr/>
          <p:nvPr/>
        </p:nvSpPr>
        <p:spPr>
          <a:xfrm rot="20517832" flipV="1">
            <a:off x="4893505" y="4594772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AFFD305-D2AF-06C8-D130-102645736F12}"/>
              </a:ext>
            </a:extLst>
          </p:cNvPr>
          <p:cNvSpPr/>
          <p:nvPr/>
        </p:nvSpPr>
        <p:spPr>
          <a:xfrm rot="20517832" flipV="1">
            <a:off x="6819740" y="4379149"/>
            <a:ext cx="845797" cy="554162"/>
          </a:xfrm>
          <a:prstGeom prst="ellipse">
            <a:avLst/>
          </a:prstGeom>
          <a:gradFill>
            <a:gsLst>
              <a:gs pos="91000">
                <a:srgbClr val="D6DABD"/>
              </a:gs>
              <a:gs pos="15000">
                <a:srgbClr val="848E3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Isosceles Triangle 147">
            <a:extLst>
              <a:ext uri="{FF2B5EF4-FFF2-40B4-BE49-F238E27FC236}">
                <a16:creationId xmlns:a16="http://schemas.microsoft.com/office/drawing/2014/main" id="{21D05DD5-F932-0764-4801-74BE87113BD0}"/>
              </a:ext>
            </a:extLst>
          </p:cNvPr>
          <p:cNvSpPr/>
          <p:nvPr/>
        </p:nvSpPr>
        <p:spPr>
          <a:xfrm>
            <a:off x="6096000" y="2072258"/>
            <a:ext cx="1848104" cy="1568450"/>
          </a:xfrm>
          <a:custGeom>
            <a:avLst/>
            <a:gdLst>
              <a:gd name="csX0" fmla="*/ 0 w 1060704"/>
              <a:gd name="csY0" fmla="*/ 914400 h 914400"/>
              <a:gd name="csX1" fmla="*/ 530352 w 1060704"/>
              <a:gd name="csY1" fmla="*/ 0 h 914400"/>
              <a:gd name="csX2" fmla="*/ 1060704 w 1060704"/>
              <a:gd name="csY2" fmla="*/ 914400 h 914400"/>
              <a:gd name="csX3" fmla="*/ 0 w 1060704"/>
              <a:gd name="csY3" fmla="*/ 914400 h 914400"/>
              <a:gd name="csX0" fmla="*/ 612648 w 1673352"/>
              <a:gd name="csY0" fmla="*/ 2120900 h 2120900"/>
              <a:gd name="csX1" fmla="*/ 0 w 1673352"/>
              <a:gd name="csY1" fmla="*/ 0 h 2120900"/>
              <a:gd name="csX2" fmla="*/ 1673352 w 1673352"/>
              <a:gd name="csY2" fmla="*/ 2120900 h 2120900"/>
              <a:gd name="csX3" fmla="*/ 612648 w 1673352"/>
              <a:gd name="csY3" fmla="*/ 2120900 h 2120900"/>
              <a:gd name="csX0" fmla="*/ 612648 w 2562352"/>
              <a:gd name="csY0" fmla="*/ 2120900 h 2120900"/>
              <a:gd name="csX1" fmla="*/ 0 w 2562352"/>
              <a:gd name="csY1" fmla="*/ 0 h 2120900"/>
              <a:gd name="csX2" fmla="*/ 2562352 w 2562352"/>
              <a:gd name="csY2" fmla="*/ 1911350 h 2120900"/>
              <a:gd name="csX3" fmla="*/ 612648 w 2562352"/>
              <a:gd name="csY3" fmla="*/ 2120900 h 2120900"/>
              <a:gd name="csX0" fmla="*/ 612648 w 2562352"/>
              <a:gd name="csY0" fmla="*/ 2095500 h 2095500"/>
              <a:gd name="csX1" fmla="*/ 0 w 2562352"/>
              <a:gd name="csY1" fmla="*/ 0 h 2095500"/>
              <a:gd name="csX2" fmla="*/ 2562352 w 2562352"/>
              <a:gd name="csY2" fmla="*/ 1885950 h 2095500"/>
              <a:gd name="csX3" fmla="*/ 612648 w 2562352"/>
              <a:gd name="csY3" fmla="*/ 2095500 h 2095500"/>
              <a:gd name="csX0" fmla="*/ 593598 w 2543302"/>
              <a:gd name="csY0" fmla="*/ 2101850 h 2101850"/>
              <a:gd name="csX1" fmla="*/ 0 w 2543302"/>
              <a:gd name="csY1" fmla="*/ 0 h 2101850"/>
              <a:gd name="csX2" fmla="*/ 2543302 w 2543302"/>
              <a:gd name="csY2" fmla="*/ 1892300 h 2101850"/>
              <a:gd name="csX3" fmla="*/ 593598 w 2543302"/>
              <a:gd name="csY3" fmla="*/ 2101850 h 2101850"/>
              <a:gd name="csX0" fmla="*/ 593598 w 2308352"/>
              <a:gd name="csY0" fmla="*/ 2101850 h 2349500"/>
              <a:gd name="csX1" fmla="*/ 0 w 2308352"/>
              <a:gd name="csY1" fmla="*/ 0 h 2349500"/>
              <a:gd name="csX2" fmla="*/ 2308352 w 2308352"/>
              <a:gd name="csY2" fmla="*/ 2349500 h 2349500"/>
              <a:gd name="csX3" fmla="*/ 593598 w 2308352"/>
              <a:gd name="csY3" fmla="*/ 2101850 h 2349500"/>
              <a:gd name="csX0" fmla="*/ 0 w 1714754"/>
              <a:gd name="csY0" fmla="*/ 1289050 h 1536700"/>
              <a:gd name="csX1" fmla="*/ 92202 w 1714754"/>
              <a:gd name="csY1" fmla="*/ 0 h 1536700"/>
              <a:gd name="csX2" fmla="*/ 1714754 w 1714754"/>
              <a:gd name="csY2" fmla="*/ 1536700 h 1536700"/>
              <a:gd name="csX3" fmla="*/ 0 w 1714754"/>
              <a:gd name="csY3" fmla="*/ 1289050 h 1536700"/>
              <a:gd name="csX0" fmla="*/ 0 w 1848104"/>
              <a:gd name="csY0" fmla="*/ 1289050 h 1568450"/>
              <a:gd name="csX1" fmla="*/ 92202 w 1848104"/>
              <a:gd name="csY1" fmla="*/ 0 h 1568450"/>
              <a:gd name="csX2" fmla="*/ 1848104 w 1848104"/>
              <a:gd name="csY2" fmla="*/ 1568450 h 1568450"/>
              <a:gd name="csX3" fmla="*/ 0 w 1848104"/>
              <a:gd name="csY3" fmla="*/ 1289050 h 15684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48104" h="1568450">
                <a:moveTo>
                  <a:pt x="0" y="1289050"/>
                </a:moveTo>
                <a:lnTo>
                  <a:pt x="92202" y="0"/>
                </a:lnTo>
                <a:lnTo>
                  <a:pt x="1848104" y="1568450"/>
                </a:lnTo>
                <a:lnTo>
                  <a:pt x="0" y="1289050"/>
                </a:lnTo>
                <a:close/>
              </a:path>
            </a:pathLst>
          </a:custGeom>
          <a:solidFill>
            <a:srgbClr val="1E567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91BF83DF-3515-7A00-6412-138D7B9E5288}"/>
              </a:ext>
            </a:extLst>
          </p:cNvPr>
          <p:cNvCxnSpPr>
            <a:cxnSpLocks/>
          </p:cNvCxnSpPr>
          <p:nvPr/>
        </p:nvCxnSpPr>
        <p:spPr>
          <a:xfrm flipV="1">
            <a:off x="6086324" y="2113699"/>
            <a:ext cx="88696" cy="1219416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ACB0593-CCED-FEDA-3233-240619FDCE7E}"/>
              </a:ext>
            </a:extLst>
          </p:cNvPr>
          <p:cNvCxnSpPr>
            <a:cxnSpLocks/>
          </p:cNvCxnSpPr>
          <p:nvPr/>
        </p:nvCxnSpPr>
        <p:spPr>
          <a:xfrm flipH="1" flipV="1">
            <a:off x="6183845" y="2091265"/>
            <a:ext cx="1671865" cy="1490722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0E401C98-74DC-BC72-AD75-28A963B342E6}"/>
              </a:ext>
            </a:extLst>
          </p:cNvPr>
          <p:cNvCxnSpPr>
            <a:cxnSpLocks/>
          </p:cNvCxnSpPr>
          <p:nvPr/>
        </p:nvCxnSpPr>
        <p:spPr>
          <a:xfrm flipH="1" flipV="1">
            <a:off x="6086324" y="3356508"/>
            <a:ext cx="1769386" cy="256778"/>
          </a:xfrm>
          <a:prstGeom prst="straightConnector1">
            <a:avLst/>
          </a:prstGeom>
          <a:ln w="19050" cap="flat" cmpd="sng" algn="ctr">
            <a:solidFill>
              <a:srgbClr val="1E567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35E7AE00-42B8-DD79-33CE-C4CCCD67C0A0}"/>
              </a:ext>
            </a:extLst>
          </p:cNvPr>
          <p:cNvSpPr/>
          <p:nvPr/>
        </p:nvSpPr>
        <p:spPr>
          <a:xfrm rot="20517832" flipV="1">
            <a:off x="5663426" y="3056034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1C53305-4236-F7FE-6A59-DDC2DFB3A99E}"/>
              </a:ext>
            </a:extLst>
          </p:cNvPr>
          <p:cNvSpPr/>
          <p:nvPr/>
        </p:nvSpPr>
        <p:spPr>
          <a:xfrm rot="20517832" flipV="1">
            <a:off x="5752122" y="1836618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6CC47FB-CC8D-4890-C21B-057A5E74830C}"/>
              </a:ext>
            </a:extLst>
          </p:cNvPr>
          <p:cNvSpPr/>
          <p:nvPr/>
        </p:nvSpPr>
        <p:spPr>
          <a:xfrm rot="20517832" flipV="1">
            <a:off x="7445553" y="3289917"/>
            <a:ext cx="845797" cy="554162"/>
          </a:xfrm>
          <a:prstGeom prst="ellipse">
            <a:avLst/>
          </a:prstGeom>
          <a:gradFill>
            <a:gsLst>
              <a:gs pos="100000">
                <a:srgbClr val="D0DCE4"/>
              </a:gs>
              <a:gs pos="25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Subtitle 2">
            <a:extLst>
              <a:ext uri="{FF2B5EF4-FFF2-40B4-BE49-F238E27FC236}">
                <a16:creationId xmlns:a16="http://schemas.microsoft.com/office/drawing/2014/main" id="{31AC2614-3C7E-B288-E754-AD3166F583B1}"/>
              </a:ext>
            </a:extLst>
          </p:cNvPr>
          <p:cNvSpPr txBox="1">
            <a:spLocks/>
          </p:cNvSpPr>
          <p:nvPr/>
        </p:nvSpPr>
        <p:spPr>
          <a:xfrm>
            <a:off x="338335" y="1062992"/>
            <a:ext cx="10931373" cy="13392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11111"/>
                </a:solidFill>
              </a:rPr>
              <a:t>Compute mean Gaussian position for each vertex.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111111"/>
                </a:solidFill>
              </a:rPr>
              <a:t>Reuse SMPL-X mesh connectivity.</a:t>
            </a:r>
          </a:p>
        </p:txBody>
      </p:sp>
      <p:sp>
        <p:nvSpPr>
          <p:cNvPr id="151" name="Subtitle 2">
            <a:extLst>
              <a:ext uri="{FF2B5EF4-FFF2-40B4-BE49-F238E27FC236}">
                <a16:creationId xmlns:a16="http://schemas.microsoft.com/office/drawing/2014/main" id="{1FE40797-CF60-E2FA-D08C-AD8EE24C7858}"/>
              </a:ext>
            </a:extLst>
          </p:cNvPr>
          <p:cNvSpPr txBox="1">
            <a:spLocks/>
          </p:cNvSpPr>
          <p:nvPr/>
        </p:nvSpPr>
        <p:spPr>
          <a:xfrm>
            <a:off x="7466952" y="4414707"/>
            <a:ext cx="1873798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848E38"/>
                </a:solidFill>
              </a:rPr>
              <a:t>Layer 1 Mesh</a:t>
            </a:r>
          </a:p>
        </p:txBody>
      </p:sp>
      <p:sp>
        <p:nvSpPr>
          <p:cNvPr id="152" name="Subtitle 2">
            <a:extLst>
              <a:ext uri="{FF2B5EF4-FFF2-40B4-BE49-F238E27FC236}">
                <a16:creationId xmlns:a16="http://schemas.microsoft.com/office/drawing/2014/main" id="{09ADEE51-17F9-7FF7-A24E-F69CF7E86015}"/>
              </a:ext>
            </a:extLst>
          </p:cNvPr>
          <p:cNvSpPr txBox="1">
            <a:spLocks/>
          </p:cNvSpPr>
          <p:nvPr/>
        </p:nvSpPr>
        <p:spPr>
          <a:xfrm>
            <a:off x="7662925" y="3373975"/>
            <a:ext cx="2744450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E567E"/>
                </a:solidFill>
              </a:rPr>
              <a:t>Layer 2 Mesh</a:t>
            </a:r>
          </a:p>
        </p:txBody>
      </p:sp>
      <p:sp>
        <p:nvSpPr>
          <p:cNvPr id="153" name="Subtitle 2">
            <a:extLst>
              <a:ext uri="{FF2B5EF4-FFF2-40B4-BE49-F238E27FC236}">
                <a16:creationId xmlns:a16="http://schemas.microsoft.com/office/drawing/2014/main" id="{45A0BFEF-FC9F-B42B-97D4-8E707D983019}"/>
              </a:ext>
            </a:extLst>
          </p:cNvPr>
          <p:cNvSpPr txBox="1">
            <a:spLocks/>
          </p:cNvSpPr>
          <p:nvPr/>
        </p:nvSpPr>
        <p:spPr>
          <a:xfrm>
            <a:off x="6625954" y="5299707"/>
            <a:ext cx="1873798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SMPL-X Mesh</a:t>
            </a:r>
          </a:p>
        </p:txBody>
      </p:sp>
    </p:spTree>
    <p:extLst>
      <p:ext uri="{BB962C8B-B14F-4D97-AF65-F5344CB8AC3E}">
        <p14:creationId xmlns:p14="http://schemas.microsoft.com/office/powerpoint/2010/main" val="134381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74" grpId="0" animBg="1"/>
      <p:bldP spid="84" grpId="0" animBg="1"/>
      <p:bldP spid="81" grpId="0" animBg="1"/>
      <p:bldP spid="149" grpId="0" animBg="1"/>
      <p:bldP spid="110" grpId="0" animBg="1"/>
      <p:bldP spid="108" grpId="0" animBg="1"/>
      <p:bldP spid="109" grpId="0" animBg="1"/>
      <p:bldP spid="151" grpId="0"/>
      <p:bldP spid="152" grpId="0"/>
      <p:bldP spid="1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l_outfit_compressed">
            <a:hlinkClick r:id="" action="ppaction://media"/>
            <a:extLst>
              <a:ext uri="{FF2B5EF4-FFF2-40B4-BE49-F238E27FC236}">
                <a16:creationId xmlns:a16="http://schemas.microsoft.com/office/drawing/2014/main" id="{1C5B3863-CD60-53DB-D179-C599C3F21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51933" r="2"/>
          <a:stretch>
            <a:fillRect/>
          </a:stretch>
        </p:blipFill>
        <p:spPr>
          <a:xfrm>
            <a:off x="4816988" y="1633812"/>
            <a:ext cx="3394999" cy="2391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6B62B-590E-C71C-954C-117FEBB0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Physics-Based Simulation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72F1E0-96F0-43F2-8E05-CADCC609F9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BC222-00F1-2BA1-33D4-5521A34BB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B28E4-AD4B-AA48-E8D6-40A940066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14</a:t>
            </a:r>
            <a:endParaRPr lang="en-US" dirty="0"/>
          </a:p>
        </p:txBody>
      </p:sp>
      <p:pic>
        <p:nvPicPr>
          <p:cNvPr id="6" name="stacked_garments_compressed">
            <a:hlinkClick r:id="" action="ppaction://media"/>
            <a:extLst>
              <a:ext uri="{FF2B5EF4-FFF2-40B4-BE49-F238E27FC236}">
                <a16:creationId xmlns:a16="http://schemas.microsoft.com/office/drawing/2014/main" id="{EDE617A1-ACEC-7465-06ED-B0F71D9DC1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44609"/>
          <a:stretch>
            <a:fillRect/>
          </a:stretch>
        </p:blipFill>
        <p:spPr>
          <a:xfrm>
            <a:off x="8425634" y="1491034"/>
            <a:ext cx="3718741" cy="2475664"/>
          </a:xfrm>
          <a:prstGeom prst="rect">
            <a:avLst/>
          </a:prstGeom>
        </p:spPr>
      </p:pic>
      <p:pic>
        <p:nvPicPr>
          <p:cNvPr id="8" name="individual_garment_compressed">
            <a:hlinkClick r:id="" action="ppaction://media"/>
            <a:extLst>
              <a:ext uri="{FF2B5EF4-FFF2-40B4-BE49-F238E27FC236}">
                <a16:creationId xmlns:a16="http://schemas.microsoft.com/office/drawing/2014/main" id="{EFE0D5B6-140F-FAE9-0F40-EA0DD4E5E30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46586"/>
          <a:stretch>
            <a:fillRect/>
          </a:stretch>
        </p:blipFill>
        <p:spPr>
          <a:xfrm>
            <a:off x="47624" y="1312771"/>
            <a:ext cx="4638675" cy="289481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1378F76-5AD9-1DE2-DE3D-5D2498199731}"/>
              </a:ext>
            </a:extLst>
          </p:cNvPr>
          <p:cNvSpPr txBox="1">
            <a:spLocks/>
          </p:cNvSpPr>
          <p:nvPr/>
        </p:nvSpPr>
        <p:spPr>
          <a:xfrm>
            <a:off x="728663" y="3959938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Individual Garments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948492A-98C9-D147-B3E0-9F4E4B3FD49C}"/>
              </a:ext>
            </a:extLst>
          </p:cNvPr>
          <p:cNvSpPr txBox="1">
            <a:spLocks/>
          </p:cNvSpPr>
          <p:nvPr/>
        </p:nvSpPr>
        <p:spPr>
          <a:xfrm>
            <a:off x="4734031" y="3959938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Full Outfits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860FC63-5B2B-B3FA-E844-DD57E19FB439}"/>
              </a:ext>
            </a:extLst>
          </p:cNvPr>
          <p:cNvSpPr txBox="1">
            <a:spLocks/>
          </p:cNvSpPr>
          <p:nvPr/>
        </p:nvSpPr>
        <p:spPr>
          <a:xfrm>
            <a:off x="8646706" y="3959938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Stacked Garments</a:t>
            </a:r>
          </a:p>
        </p:txBody>
      </p:sp>
    </p:spTree>
    <p:extLst>
      <p:ext uri="{BB962C8B-B14F-4D97-AF65-F5344CB8AC3E}">
        <p14:creationId xmlns:p14="http://schemas.microsoft.com/office/powerpoint/2010/main" val="8710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7F49B-1869-B304-65BF-49BB475D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D88E3-0133-4C1E-5E77-DA115DAE88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75AE6-0A09-DBA9-CDF5-8FF60A704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2579C-FB13-5513-C1E6-8F43589CA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15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B3E14B-B12E-BF7F-0123-AE8E278412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91866"/>
            <a:ext cx="12192000" cy="33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3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C28C4-808C-0D26-0FD4-18687AD126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C7E84-5AAE-C1F1-9F05-4030E8A0C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24F0F-792E-F393-FFCC-370310A6A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D85127-47A3-DEA6-5C70-B03D73AF6D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56"/>
          <a:stretch>
            <a:fillRect/>
          </a:stretch>
        </p:blipFill>
        <p:spPr>
          <a:xfrm>
            <a:off x="336242" y="535286"/>
            <a:ext cx="7049140" cy="53041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99CD23-BB65-5F77-A210-772775B69C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79" b="6886"/>
          <a:stretch>
            <a:fillRect/>
          </a:stretch>
        </p:blipFill>
        <p:spPr>
          <a:xfrm>
            <a:off x="7245796" y="1197347"/>
            <a:ext cx="4609962" cy="39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58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EDD6-19BF-4C77-0B47-A92CB123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Avatars Overlook Physical Layering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A0E6DC-084F-2025-7976-6657143680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03C95-96DF-4239-254E-7A641FBAA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F680B-A44D-18D8-77D5-A04BC426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8F5C2D9-81DC-90C0-3A45-A4BED9A37319}"/>
              </a:ext>
            </a:extLst>
          </p:cNvPr>
          <p:cNvSpPr txBox="1">
            <a:spLocks/>
          </p:cNvSpPr>
          <p:nvPr/>
        </p:nvSpPr>
        <p:spPr>
          <a:xfrm>
            <a:off x="338335" y="1062992"/>
            <a:ext cx="10931373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11111"/>
                </a:solidFill>
              </a:rPr>
              <a:t>Current methods achieve </a:t>
            </a:r>
            <a:r>
              <a:rPr lang="en-GB" sz="2400" dirty="0">
                <a:solidFill>
                  <a:srgbClr val="1E567E"/>
                </a:solidFill>
              </a:rPr>
              <a:t>high visual fidelity</a:t>
            </a:r>
            <a:r>
              <a:rPr lang="en-GB" sz="2400" dirty="0">
                <a:solidFill>
                  <a:srgbClr val="111111"/>
                </a:solidFill>
              </a:rPr>
              <a:t> but overlook </a:t>
            </a:r>
            <a:r>
              <a:rPr lang="en-GB" sz="2400" dirty="0">
                <a:solidFill>
                  <a:srgbClr val="A51A37"/>
                </a:solidFill>
              </a:rPr>
              <a:t>physical layering</a:t>
            </a:r>
            <a:r>
              <a:rPr lang="en-GB" sz="2400" dirty="0">
                <a:solidFill>
                  <a:srgbClr val="111111"/>
                </a:solidFill>
              </a:rPr>
              <a:t>. </a:t>
            </a:r>
          </a:p>
        </p:txBody>
      </p:sp>
      <p:grpSp>
        <p:nvGrpSpPr>
          <p:cNvPr id="2128" name="Group 2127">
            <a:extLst>
              <a:ext uri="{FF2B5EF4-FFF2-40B4-BE49-F238E27FC236}">
                <a16:creationId xmlns:a16="http://schemas.microsoft.com/office/drawing/2014/main" id="{5E3A9322-7324-9AC8-AA94-5E8E42A9B100}"/>
              </a:ext>
            </a:extLst>
          </p:cNvPr>
          <p:cNvGrpSpPr/>
          <p:nvPr/>
        </p:nvGrpSpPr>
        <p:grpSpPr>
          <a:xfrm>
            <a:off x="187527" y="1519994"/>
            <a:ext cx="3276596" cy="3861110"/>
            <a:chOff x="146777" y="1519994"/>
            <a:chExt cx="3276596" cy="386111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50824E7-56B4-FEFD-4FCD-18F5C907AD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31" t="6461" r="8750" b="55150"/>
            <a:stretch>
              <a:fillRect/>
            </a:stretch>
          </p:blipFill>
          <p:spPr bwMode="auto">
            <a:xfrm>
              <a:off x="1119916" y="1519994"/>
              <a:ext cx="1237897" cy="3109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25" name="Group 2124">
              <a:extLst>
                <a:ext uri="{FF2B5EF4-FFF2-40B4-BE49-F238E27FC236}">
                  <a16:creationId xmlns:a16="http://schemas.microsoft.com/office/drawing/2014/main" id="{4B45B893-1B25-DBFA-64A6-F01458F9235B}"/>
                </a:ext>
              </a:extLst>
            </p:cNvPr>
            <p:cNvGrpSpPr/>
            <p:nvPr/>
          </p:nvGrpSpPr>
          <p:grpSpPr>
            <a:xfrm>
              <a:off x="146777" y="4539203"/>
              <a:ext cx="3276596" cy="841901"/>
              <a:chOff x="4547" y="4526294"/>
              <a:chExt cx="3276596" cy="841901"/>
            </a:xfrm>
          </p:grpSpPr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7CD83F58-73B7-AD55-77A9-A6507691A5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7" y="4872894"/>
                <a:ext cx="3276596" cy="49530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1600" dirty="0" err="1">
                    <a:solidFill>
                      <a:srgbClr val="666666"/>
                    </a:solidFill>
                  </a:rPr>
                  <a:t>InfiniHuman</a:t>
                </a:r>
                <a:r>
                  <a:rPr lang="en-GB" sz="1600" dirty="0">
                    <a:solidFill>
                      <a:srgbClr val="666666"/>
                    </a:solidFill>
                  </a:rPr>
                  <a:t> (SIGGRAPH Asia’25)</a:t>
                </a:r>
              </a:p>
            </p:txBody>
          </p:sp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789C9448-E4F9-DD71-CC4B-AC938D9248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7" y="4526294"/>
                <a:ext cx="3276596" cy="49530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2200" dirty="0">
                    <a:solidFill>
                      <a:srgbClr val="111111"/>
                    </a:solidFill>
                  </a:rPr>
                  <a:t>Single Surface</a:t>
                </a:r>
              </a:p>
            </p:txBody>
          </p:sp>
        </p:grpSp>
      </p:grp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2D8A8682-F426-CC1F-D467-1FE55C893C41}"/>
              </a:ext>
            </a:extLst>
          </p:cNvPr>
          <p:cNvGrpSpPr/>
          <p:nvPr/>
        </p:nvGrpSpPr>
        <p:grpSpPr>
          <a:xfrm>
            <a:off x="3220729" y="1440987"/>
            <a:ext cx="5132598" cy="3927208"/>
            <a:chOff x="3220729" y="1440987"/>
            <a:chExt cx="5132598" cy="3927208"/>
          </a:xfrm>
        </p:grpSpPr>
        <p:grpSp>
          <p:nvGrpSpPr>
            <p:cNvPr id="2137" name="Group 2136">
              <a:extLst>
                <a:ext uri="{FF2B5EF4-FFF2-40B4-BE49-F238E27FC236}">
                  <a16:creationId xmlns:a16="http://schemas.microsoft.com/office/drawing/2014/main" id="{1DBF9C99-D94E-23BE-B299-D5971349CF0E}"/>
                </a:ext>
              </a:extLst>
            </p:cNvPr>
            <p:cNvGrpSpPr/>
            <p:nvPr/>
          </p:nvGrpSpPr>
          <p:grpSpPr>
            <a:xfrm>
              <a:off x="3220729" y="1440987"/>
              <a:ext cx="5132598" cy="3927208"/>
              <a:chOff x="3220729" y="1440987"/>
              <a:chExt cx="5132598" cy="392720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C74852C-47E4-5977-AA0E-043145D505FE}"/>
                  </a:ext>
                </a:extLst>
              </p:cNvPr>
              <p:cNvGrpSpPr/>
              <p:nvPr/>
            </p:nvGrpSpPr>
            <p:grpSpPr>
              <a:xfrm>
                <a:off x="3220729" y="1440987"/>
                <a:ext cx="5132598" cy="3233065"/>
                <a:chOff x="7238500" y="1653621"/>
                <a:chExt cx="4676649" cy="2945859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85394F0-D270-263D-052D-0483D5738C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9147" r="29351"/>
                <a:stretch>
                  <a:fillRect/>
                </a:stretch>
              </p:blipFill>
              <p:spPr>
                <a:xfrm>
                  <a:off x="10692563" y="1653621"/>
                  <a:ext cx="1222586" cy="2945859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F663A8E-E26E-CEB8-3146-6F492E30EC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1089" r="23415"/>
                <a:stretch>
                  <a:fillRect/>
                </a:stretch>
              </p:blipFill>
              <p:spPr>
                <a:xfrm>
                  <a:off x="9406972" y="1653621"/>
                  <a:ext cx="1634840" cy="2945859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9852C48D-3B0F-8E08-0522-9C3E12308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23637" r="23346"/>
                <a:stretch>
                  <a:fillRect/>
                </a:stretch>
              </p:blipFill>
              <p:spPr>
                <a:xfrm>
                  <a:off x="7238500" y="1653621"/>
                  <a:ext cx="1561792" cy="2945859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1783F252-3664-2334-B010-B4DB465F2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457" r="31458"/>
                <a:stretch>
                  <a:fillRect/>
                </a:stretch>
              </p:blipFill>
              <p:spPr>
                <a:xfrm>
                  <a:off x="8654242" y="1653621"/>
                  <a:ext cx="1092455" cy="2945859"/>
                </a:xfrm>
                <a:prstGeom prst="rect">
                  <a:avLst/>
                </a:prstGeom>
              </p:spPr>
            </p:pic>
          </p:grpSp>
          <p:grpSp>
            <p:nvGrpSpPr>
              <p:cNvPr id="2127" name="Group 2126">
                <a:extLst>
                  <a:ext uri="{FF2B5EF4-FFF2-40B4-BE49-F238E27FC236}">
                    <a16:creationId xmlns:a16="http://schemas.microsoft.com/office/drawing/2014/main" id="{D42ABBBA-66CA-7E03-2872-0B7C2BDE5250}"/>
                  </a:ext>
                </a:extLst>
              </p:cNvPr>
              <p:cNvGrpSpPr/>
              <p:nvPr/>
            </p:nvGrpSpPr>
            <p:grpSpPr>
              <a:xfrm>
                <a:off x="4234208" y="4526294"/>
                <a:ext cx="3276596" cy="841901"/>
                <a:chOff x="8072881" y="4526294"/>
                <a:chExt cx="3276596" cy="841901"/>
              </a:xfrm>
            </p:grpSpPr>
            <p:sp>
              <p:nvSpPr>
                <p:cNvPr id="9" name="Subtitle 2">
                  <a:extLst>
                    <a:ext uri="{FF2B5EF4-FFF2-40B4-BE49-F238E27FC236}">
                      <a16:creationId xmlns:a16="http://schemas.microsoft.com/office/drawing/2014/main" id="{B58C28EF-12F6-5CBA-BC4C-BD55D6DDD7C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72881" y="4526294"/>
                  <a:ext cx="3276596" cy="495301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GB" sz="2200" dirty="0">
                      <a:solidFill>
                        <a:srgbClr val="111111"/>
                      </a:solidFill>
                    </a:rPr>
                    <a:t>Noisy Boundaries</a:t>
                  </a:r>
                </a:p>
              </p:txBody>
            </p:sp>
            <p:sp>
              <p:nvSpPr>
                <p:cNvPr id="10" name="Subtitle 2">
                  <a:extLst>
                    <a:ext uri="{FF2B5EF4-FFF2-40B4-BE49-F238E27FC236}">
                      <a16:creationId xmlns:a16="http://schemas.microsoft.com/office/drawing/2014/main" id="{144D9551-B157-F1C1-0419-B5ACF3B7C3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72881" y="4872894"/>
                  <a:ext cx="3276596" cy="495301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GB" sz="1600" dirty="0">
                      <a:solidFill>
                        <a:srgbClr val="666666"/>
                      </a:solidFill>
                    </a:rPr>
                    <a:t>Disco4D (CVPR’25)</a:t>
                  </a:r>
                </a:p>
              </p:txBody>
            </p:sp>
          </p:grp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703C773-AAD6-702A-9958-536FF39AF507}"/>
                </a:ext>
              </a:extLst>
            </p:cNvPr>
            <p:cNvSpPr/>
            <p:nvPr/>
          </p:nvSpPr>
          <p:spPr>
            <a:xfrm>
              <a:off x="4794674" y="3510253"/>
              <a:ext cx="1105353" cy="775867"/>
            </a:xfrm>
            <a:prstGeom prst="ellipse">
              <a:avLst/>
            </a:prstGeom>
            <a:noFill/>
            <a:ln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88C9B87-48E4-543F-769D-301401B813F6}"/>
                </a:ext>
              </a:extLst>
            </p:cNvPr>
            <p:cNvSpPr/>
            <p:nvPr/>
          </p:nvSpPr>
          <p:spPr>
            <a:xfrm rot="21184238">
              <a:off x="5654573" y="2616972"/>
              <a:ext cx="492013" cy="509892"/>
            </a:xfrm>
            <a:prstGeom prst="ellipse">
              <a:avLst/>
            </a:prstGeom>
            <a:noFill/>
            <a:ln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88C0930-AE95-75D3-4794-04010D6C18E0}"/>
                </a:ext>
              </a:extLst>
            </p:cNvPr>
            <p:cNvSpPr/>
            <p:nvPr/>
          </p:nvSpPr>
          <p:spPr>
            <a:xfrm rot="21184238">
              <a:off x="4690773" y="2577791"/>
              <a:ext cx="370450" cy="343228"/>
            </a:xfrm>
            <a:prstGeom prst="ellipse">
              <a:avLst/>
            </a:prstGeom>
            <a:noFill/>
            <a:ln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CE83BE-2DF0-374F-CC0D-F4462A68FCFE}"/>
                </a:ext>
              </a:extLst>
            </p:cNvPr>
            <p:cNvSpPr/>
            <p:nvPr/>
          </p:nvSpPr>
          <p:spPr>
            <a:xfrm rot="19303839">
              <a:off x="6976307" y="2762149"/>
              <a:ext cx="370450" cy="451418"/>
            </a:xfrm>
            <a:prstGeom prst="ellipse">
              <a:avLst/>
            </a:prstGeom>
            <a:noFill/>
            <a:ln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6CE6B77-0A03-BA99-AD5F-8D0981262E6F}"/>
                </a:ext>
              </a:extLst>
            </p:cNvPr>
            <p:cNvSpPr/>
            <p:nvPr/>
          </p:nvSpPr>
          <p:spPr>
            <a:xfrm rot="15245503">
              <a:off x="7383285" y="3282256"/>
              <a:ext cx="518215" cy="852322"/>
            </a:xfrm>
            <a:prstGeom prst="ellipse">
              <a:avLst/>
            </a:prstGeom>
            <a:noFill/>
            <a:ln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1" name="Group 2140">
            <a:extLst>
              <a:ext uri="{FF2B5EF4-FFF2-40B4-BE49-F238E27FC236}">
                <a16:creationId xmlns:a16="http://schemas.microsoft.com/office/drawing/2014/main" id="{5B7620CB-3721-909D-EDB5-DB31107B9FA3}"/>
              </a:ext>
            </a:extLst>
          </p:cNvPr>
          <p:cNvGrpSpPr/>
          <p:nvPr/>
        </p:nvGrpSpPr>
        <p:grpSpPr>
          <a:xfrm>
            <a:off x="8392587" y="1298522"/>
            <a:ext cx="3491854" cy="4069673"/>
            <a:chOff x="8392587" y="1298522"/>
            <a:chExt cx="3491854" cy="406967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867B87B-82F8-C993-E508-7E188342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1082" t="22154" r="39534" b="67115"/>
            <a:stretch>
              <a:fillRect/>
            </a:stretch>
          </p:blipFill>
          <p:spPr>
            <a:xfrm>
              <a:off x="10249003" y="2349787"/>
              <a:ext cx="1425559" cy="789128"/>
            </a:xfrm>
            <a:prstGeom prst="rect">
              <a:avLst/>
            </a:prstGeom>
            <a:ln w="19050">
              <a:solidFill>
                <a:srgbClr val="A51A37"/>
              </a:solidFill>
            </a:ln>
          </p:spPr>
        </p:pic>
        <p:pic>
          <p:nvPicPr>
            <p:cNvPr id="2111" name="Picture 2110">
              <a:extLst>
                <a:ext uri="{FF2B5EF4-FFF2-40B4-BE49-F238E27FC236}">
                  <a16:creationId xmlns:a16="http://schemas.microsoft.com/office/drawing/2014/main" id="{CBFE8C68-1D0E-A628-DA7A-3C3873F0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9391" t="35897" r="61067" b="53407"/>
            <a:stretch>
              <a:fillRect/>
            </a:stretch>
          </p:blipFill>
          <p:spPr>
            <a:xfrm>
              <a:off x="10249003" y="3305298"/>
              <a:ext cx="603251" cy="676213"/>
            </a:xfrm>
            <a:prstGeom prst="rect">
              <a:avLst/>
            </a:prstGeom>
            <a:ln w="19050">
              <a:solidFill>
                <a:srgbClr val="A51A37"/>
              </a:solidFill>
            </a:ln>
          </p:spPr>
        </p:pic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3C7766F9-91A9-12BA-01CB-A0FAA2D62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9902" t="35302" r="29394" b="54837"/>
            <a:stretch>
              <a:fillRect/>
            </a:stretch>
          </p:blipFill>
          <p:spPr>
            <a:xfrm>
              <a:off x="10940503" y="3305298"/>
              <a:ext cx="734059" cy="676213"/>
            </a:xfrm>
            <a:prstGeom prst="rect">
              <a:avLst/>
            </a:prstGeom>
            <a:ln w="19050">
              <a:solidFill>
                <a:srgbClr val="A51A37"/>
              </a:solidFill>
            </a:ln>
          </p:spPr>
        </p:pic>
        <p:grpSp>
          <p:nvGrpSpPr>
            <p:cNvPr id="2139" name="Group 2138">
              <a:extLst>
                <a:ext uri="{FF2B5EF4-FFF2-40B4-BE49-F238E27FC236}">
                  <a16:creationId xmlns:a16="http://schemas.microsoft.com/office/drawing/2014/main" id="{76E5256C-AA90-4A98-697D-925D1976B043}"/>
                </a:ext>
              </a:extLst>
            </p:cNvPr>
            <p:cNvGrpSpPr/>
            <p:nvPr/>
          </p:nvGrpSpPr>
          <p:grpSpPr>
            <a:xfrm>
              <a:off x="8392587" y="1298522"/>
              <a:ext cx="3491854" cy="4069673"/>
              <a:chOff x="8392587" y="1298522"/>
              <a:chExt cx="3491854" cy="4069673"/>
            </a:xfrm>
          </p:grpSpPr>
          <p:grpSp>
            <p:nvGrpSpPr>
              <p:cNvPr id="2126" name="Group 2125">
                <a:extLst>
                  <a:ext uri="{FF2B5EF4-FFF2-40B4-BE49-F238E27FC236}">
                    <a16:creationId xmlns:a16="http://schemas.microsoft.com/office/drawing/2014/main" id="{41E6238F-1F0B-9081-E156-7260F4DE646C}"/>
                  </a:ext>
                </a:extLst>
              </p:cNvPr>
              <p:cNvGrpSpPr/>
              <p:nvPr/>
            </p:nvGrpSpPr>
            <p:grpSpPr>
              <a:xfrm>
                <a:off x="8591316" y="4526294"/>
                <a:ext cx="3293125" cy="841901"/>
                <a:chOff x="3448369" y="4526294"/>
                <a:chExt cx="3293125" cy="841901"/>
              </a:xfrm>
            </p:grpSpPr>
            <p:sp>
              <p:nvSpPr>
                <p:cNvPr id="11" name="Subtitle 2">
                  <a:extLst>
                    <a:ext uri="{FF2B5EF4-FFF2-40B4-BE49-F238E27FC236}">
                      <a16:creationId xmlns:a16="http://schemas.microsoft.com/office/drawing/2014/main" id="{DF71659C-CB51-7C81-A729-8F6812722FD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464898" y="4526294"/>
                  <a:ext cx="3276596" cy="495301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GB" sz="2200" dirty="0">
                      <a:solidFill>
                        <a:srgbClr val="111111"/>
                      </a:solidFill>
                    </a:rPr>
                    <a:t>Layer Intersections</a:t>
                  </a:r>
                </a:p>
              </p:txBody>
            </p:sp>
            <p:sp>
              <p:nvSpPr>
                <p:cNvPr id="12" name="Subtitle 2">
                  <a:extLst>
                    <a:ext uri="{FF2B5EF4-FFF2-40B4-BE49-F238E27FC236}">
                      <a16:creationId xmlns:a16="http://schemas.microsoft.com/office/drawing/2014/main" id="{0BCF19E0-AB6E-1AAD-696F-54B87BF3AF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448369" y="4872894"/>
                  <a:ext cx="3276596" cy="495301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GB" sz="1600" dirty="0">
                      <a:solidFill>
                        <a:srgbClr val="666666"/>
                      </a:solidFill>
                    </a:rPr>
                    <a:t>GALA (CVPR’24)</a:t>
                  </a:r>
                </a:p>
              </p:txBody>
            </p:sp>
          </p:grpSp>
          <p:pic>
            <p:nvPicPr>
              <p:cNvPr id="2118" name="Picture 2117">
                <a:extLst>
                  <a:ext uri="{FF2B5EF4-FFF2-40B4-BE49-F238E27FC236}">
                    <a16:creationId xmlns:a16="http://schemas.microsoft.com/office/drawing/2014/main" id="{5A974D22-CB2E-EAF6-0DB8-D9311017F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33"/>
              <a:stretch>
                <a:fillRect/>
              </a:stretch>
            </p:blipFill>
            <p:spPr>
              <a:xfrm>
                <a:off x="8392587" y="1298522"/>
                <a:ext cx="1717710" cy="3502152"/>
              </a:xfrm>
              <a:prstGeom prst="rect">
                <a:avLst/>
              </a:prstGeom>
            </p:spPr>
          </p:pic>
        </p:grpSp>
        <p:sp>
          <p:nvSpPr>
            <p:cNvPr id="2113" name="Rectangle 2112">
              <a:extLst>
                <a:ext uri="{FF2B5EF4-FFF2-40B4-BE49-F238E27FC236}">
                  <a16:creationId xmlns:a16="http://schemas.microsoft.com/office/drawing/2014/main" id="{F1797D45-6EDA-70DA-C5FF-C75C35A885EC}"/>
                </a:ext>
              </a:extLst>
            </p:cNvPr>
            <p:cNvSpPr/>
            <p:nvPr/>
          </p:nvSpPr>
          <p:spPr>
            <a:xfrm>
              <a:off x="8563754" y="2544598"/>
              <a:ext cx="339984" cy="381104"/>
            </a:xfrm>
            <a:prstGeom prst="rect">
              <a:avLst/>
            </a:prstGeom>
            <a:noFill/>
            <a:ln w="19050"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9" name="Rectangle 2118">
              <a:extLst>
                <a:ext uri="{FF2B5EF4-FFF2-40B4-BE49-F238E27FC236}">
                  <a16:creationId xmlns:a16="http://schemas.microsoft.com/office/drawing/2014/main" id="{BFF3C2DA-CBF6-B260-2C6C-FE66AA9425AF}"/>
                </a:ext>
              </a:extLst>
            </p:cNvPr>
            <p:cNvSpPr/>
            <p:nvPr/>
          </p:nvSpPr>
          <p:spPr>
            <a:xfrm>
              <a:off x="9644053" y="2551570"/>
              <a:ext cx="361323" cy="334197"/>
            </a:xfrm>
            <a:prstGeom prst="rect">
              <a:avLst/>
            </a:prstGeom>
            <a:noFill/>
            <a:ln w="19050"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0" name="Rectangle 2119">
              <a:extLst>
                <a:ext uri="{FF2B5EF4-FFF2-40B4-BE49-F238E27FC236}">
                  <a16:creationId xmlns:a16="http://schemas.microsoft.com/office/drawing/2014/main" id="{1A6DABD6-A8A5-2E76-4D4B-D4F49EB9B6AD}"/>
                </a:ext>
              </a:extLst>
            </p:cNvPr>
            <p:cNvSpPr/>
            <p:nvPr/>
          </p:nvSpPr>
          <p:spPr>
            <a:xfrm>
              <a:off x="8984047" y="2075937"/>
              <a:ext cx="623291" cy="364330"/>
            </a:xfrm>
            <a:prstGeom prst="rect">
              <a:avLst/>
            </a:prstGeom>
            <a:noFill/>
            <a:ln w="19050">
              <a:solidFill>
                <a:srgbClr val="A51A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6" name="Subtitle 2">
            <a:extLst>
              <a:ext uri="{FF2B5EF4-FFF2-40B4-BE49-F238E27FC236}">
                <a16:creationId xmlns:a16="http://schemas.microsoft.com/office/drawing/2014/main" id="{DDA2E5B8-9F88-204D-5142-6D4741DB1F25}"/>
              </a:ext>
            </a:extLst>
          </p:cNvPr>
          <p:cNvSpPr txBox="1">
            <a:spLocks/>
          </p:cNvSpPr>
          <p:nvPr/>
        </p:nvSpPr>
        <p:spPr>
          <a:xfrm>
            <a:off x="382072" y="5457236"/>
            <a:ext cx="11158341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</a:t>
            </a:r>
            <a:r>
              <a:rPr lang="en-GB" sz="2400" dirty="0">
                <a:solidFill>
                  <a:srgbClr val="A51A37"/>
                </a:solidFill>
              </a:rPr>
              <a:t>layer ordering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explicitly represented or enforced.</a:t>
            </a:r>
          </a:p>
        </p:txBody>
      </p:sp>
    </p:spTree>
    <p:extLst>
      <p:ext uri="{BB962C8B-B14F-4D97-AF65-F5344CB8AC3E}">
        <p14:creationId xmlns:p14="http://schemas.microsoft.com/office/powerpoint/2010/main" val="28807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4607-E70F-1C71-EDA5-47E52089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DAMA Encodes Layering by Design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996F9-74AD-E387-B28A-F4817D01D5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D443A-FA2B-5402-17C1-DDD7F2EBD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07241-37F3-BEF8-E76A-9DF32D888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FA5CBB0E-2B88-3110-957C-4E9C05775314}"/>
              </a:ext>
            </a:extLst>
          </p:cNvPr>
          <p:cNvSpPr txBox="1">
            <a:spLocks/>
          </p:cNvSpPr>
          <p:nvPr/>
        </p:nvSpPr>
        <p:spPr>
          <a:xfrm>
            <a:off x="338335" y="1062992"/>
            <a:ext cx="10931373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E567E"/>
                </a:solidFill>
              </a:rPr>
              <a:t>Dama</a:t>
            </a:r>
            <a:r>
              <a:rPr lang="en-GB" sz="2400" dirty="0">
                <a:solidFill>
                  <a:srgbClr val="111111"/>
                </a:solidFill>
              </a:rPr>
              <a:t> introduces three key contributions: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0BEDAFD-05AD-0CAC-1158-9A5ACEB9C1EA}"/>
              </a:ext>
            </a:extLst>
          </p:cNvPr>
          <p:cNvGrpSpPr/>
          <p:nvPr/>
        </p:nvGrpSpPr>
        <p:grpSpPr>
          <a:xfrm>
            <a:off x="1456095" y="1493115"/>
            <a:ext cx="4183664" cy="1922403"/>
            <a:chOff x="954070" y="1484151"/>
            <a:chExt cx="4183664" cy="1922403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07080B8-7A6B-8CDE-77C3-1EEA1B405B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500" y="1484151"/>
              <a:ext cx="2658805" cy="1640002"/>
            </a:xfrm>
            <a:prstGeom prst="rect">
              <a:avLst/>
            </a:prstGeom>
          </p:spPr>
        </p:pic>
        <p:sp>
          <p:nvSpPr>
            <p:cNvPr id="49" name="Subtitle 2">
              <a:extLst>
                <a:ext uri="{FF2B5EF4-FFF2-40B4-BE49-F238E27FC236}">
                  <a16:creationId xmlns:a16="http://schemas.microsoft.com/office/drawing/2014/main" id="{24B7928C-ED85-FA87-2985-56A1EF5A6AF9}"/>
                </a:ext>
              </a:extLst>
            </p:cNvPr>
            <p:cNvSpPr txBox="1">
              <a:spLocks/>
            </p:cNvSpPr>
            <p:nvPr/>
          </p:nvSpPr>
          <p:spPr>
            <a:xfrm>
              <a:off x="954070" y="3041428"/>
              <a:ext cx="4183664" cy="36512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solidFill>
                    <a:srgbClr val="111111"/>
                  </a:solidFill>
                </a:rPr>
                <a:t>1. Layer-aware Gaussian representation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F8AF90E-B9A3-55EB-123C-0BE1E58D41AB}"/>
              </a:ext>
            </a:extLst>
          </p:cNvPr>
          <p:cNvGrpSpPr/>
          <p:nvPr/>
        </p:nvGrpSpPr>
        <p:grpSpPr>
          <a:xfrm>
            <a:off x="6050902" y="1590100"/>
            <a:ext cx="4514864" cy="1825417"/>
            <a:chOff x="6239162" y="1581136"/>
            <a:chExt cx="4514864" cy="182541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DDB6CF0-1814-E02A-5797-84DD283EB649}"/>
                </a:ext>
              </a:extLst>
            </p:cNvPr>
            <p:cNvGrpSpPr/>
            <p:nvPr/>
          </p:nvGrpSpPr>
          <p:grpSpPr>
            <a:xfrm>
              <a:off x="6459646" y="1581136"/>
              <a:ext cx="3831449" cy="1446033"/>
              <a:chOff x="5814361" y="1402466"/>
              <a:chExt cx="5620941" cy="212140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EE1795A-F3C4-FB7B-2189-1299EE052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14361" y="1402469"/>
                <a:ext cx="1308422" cy="212140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F0DB2D1-C2DD-B876-DB84-42688FBA2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614192" y="1402466"/>
                <a:ext cx="1313366" cy="212140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ABF8F23-7FCD-CF90-8AB6-A2B279DE2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6567" y="1402466"/>
                <a:ext cx="1471082" cy="2121408"/>
              </a:xfrm>
              <a:prstGeom prst="rect">
                <a:avLst/>
              </a:prstGeom>
            </p:spPr>
          </p:pic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3AC3685-AD14-C2CF-0537-052553E0C2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584275" y="1476734"/>
                <a:ext cx="851027" cy="1972872"/>
                <a:chOff x="9681287" y="1325758"/>
                <a:chExt cx="1249785" cy="289728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2D94E31C-F157-4360-3E93-425032F73B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681287" y="1325758"/>
                  <a:ext cx="1249785" cy="1088122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D57A70D2-DFBF-909D-CE2F-2E28FDB222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777587" y="2265391"/>
                  <a:ext cx="1071093" cy="1051967"/>
                </a:xfrm>
                <a:prstGeom prst="rect">
                  <a:avLst/>
                </a:prstGeom>
              </p:spPr>
            </p:pic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1FFE4E33-AA88-1BEC-7A19-0EBF1411BD45}"/>
                    </a:ext>
                  </a:extLst>
                </p:cNvPr>
                <p:cNvGrpSpPr/>
                <p:nvPr/>
              </p:nvGrpSpPr>
              <p:grpSpPr>
                <a:xfrm>
                  <a:off x="9701946" y="3469771"/>
                  <a:ext cx="1205614" cy="753268"/>
                  <a:chOff x="14669080" y="7474932"/>
                  <a:chExt cx="1205614" cy="753268"/>
                </a:xfrm>
              </p:grpSpPr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CCB3A2AF-6A6E-A570-06BD-1778957EB2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r="49934"/>
                  <a:stretch>
                    <a:fillRect/>
                  </a:stretch>
                </p:blipFill>
                <p:spPr>
                  <a:xfrm>
                    <a:off x="14669080" y="7480038"/>
                    <a:ext cx="671494" cy="748162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1080A70F-4D67-F1DF-469A-5A3597260A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5576"/>
                  <a:stretch>
                    <a:fillRect/>
                  </a:stretch>
                </p:blipFill>
                <p:spPr>
                  <a:xfrm>
                    <a:off x="15144750" y="7474932"/>
                    <a:ext cx="729944" cy="748162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D70F9DC-7E04-75D5-53EC-4487C513A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1742" y="2227204"/>
                <a:ext cx="552450" cy="0"/>
              </a:xfrm>
              <a:prstGeom prst="straightConnector1">
                <a:avLst/>
              </a:prstGeom>
              <a:ln w="19050">
                <a:solidFill>
                  <a:srgbClr val="11111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1E0B504-C9AE-20AD-2DBA-96DD81FD67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2917" y="2206508"/>
                <a:ext cx="552450" cy="0"/>
              </a:xfrm>
              <a:prstGeom prst="straightConnector1">
                <a:avLst/>
              </a:prstGeom>
              <a:ln w="19050">
                <a:solidFill>
                  <a:srgbClr val="11111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E5D946C4-836E-9745-8BE1-185386DA206D}"/>
                </a:ext>
              </a:extLst>
            </p:cNvPr>
            <p:cNvSpPr txBox="1">
              <a:spLocks/>
            </p:cNvSpPr>
            <p:nvPr/>
          </p:nvSpPr>
          <p:spPr>
            <a:xfrm>
              <a:off x="6239162" y="3041429"/>
              <a:ext cx="4514864" cy="36512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solidFill>
                    <a:srgbClr val="111111"/>
                  </a:solidFill>
                </a:rPr>
                <a:t>2. Topology-aware layered reconstruction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D0D0319-AAB5-97E5-1CC0-19E262355B1E}"/>
              </a:ext>
            </a:extLst>
          </p:cNvPr>
          <p:cNvGrpSpPr/>
          <p:nvPr/>
        </p:nvGrpSpPr>
        <p:grpSpPr>
          <a:xfrm>
            <a:off x="1212456" y="3735622"/>
            <a:ext cx="9577579" cy="2353408"/>
            <a:chOff x="975362" y="3748182"/>
            <a:chExt cx="9577579" cy="2353408"/>
          </a:xfrm>
        </p:grpSpPr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21FF1EFC-2865-BC95-5756-5D7CF05C40C5}"/>
                </a:ext>
              </a:extLst>
            </p:cNvPr>
            <p:cNvSpPr txBox="1">
              <a:spLocks/>
            </p:cNvSpPr>
            <p:nvPr/>
          </p:nvSpPr>
          <p:spPr>
            <a:xfrm>
              <a:off x="3856498" y="5736466"/>
              <a:ext cx="4514864" cy="36512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solidFill>
                    <a:srgbClr val="111111"/>
                  </a:solidFill>
                </a:rPr>
                <a:t>3. Layer-aware garment manipulation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92AA066-E384-09D1-225C-A438BBA9F325}"/>
                </a:ext>
              </a:extLst>
            </p:cNvPr>
            <p:cNvGrpSpPr/>
            <p:nvPr/>
          </p:nvGrpSpPr>
          <p:grpSpPr>
            <a:xfrm>
              <a:off x="975362" y="3761741"/>
              <a:ext cx="3843579" cy="2001436"/>
              <a:chOff x="643666" y="3761741"/>
              <a:chExt cx="3843579" cy="2001436"/>
            </a:xfrm>
          </p:grpSpPr>
          <p:sp>
            <p:nvSpPr>
              <p:cNvPr id="52" name="Subtitle 2">
                <a:extLst>
                  <a:ext uri="{FF2B5EF4-FFF2-40B4-BE49-F238E27FC236}">
                    <a16:creationId xmlns:a16="http://schemas.microsoft.com/office/drawing/2014/main" id="{90610F57-170C-5C4B-A27D-CE5B097743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8080" y="5398051"/>
                <a:ext cx="1834750" cy="36512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1600" dirty="0">
                    <a:solidFill>
                      <a:srgbClr val="666666"/>
                    </a:solidFill>
                  </a:rPr>
                  <a:t>Garment Stacking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DE50E7D-5B45-E864-9294-83EBDE34EF40}"/>
                  </a:ext>
                </a:extLst>
              </p:cNvPr>
              <p:cNvGrpSpPr/>
              <p:nvPr/>
            </p:nvGrpSpPr>
            <p:grpSpPr>
              <a:xfrm>
                <a:off x="643666" y="3761741"/>
                <a:ext cx="3843579" cy="1665055"/>
                <a:chOff x="1122190" y="3809948"/>
                <a:chExt cx="2850240" cy="123473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071E6D14-3BF7-BA1C-1A38-ECB4AB0C58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r="84951"/>
                <a:stretch>
                  <a:fillRect/>
                </a:stretch>
              </p:blipFill>
              <p:spPr>
                <a:xfrm>
                  <a:off x="1122190" y="3809948"/>
                  <a:ext cx="712560" cy="1234736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1EDC2B82-5149-9B3B-F333-B1EDAF765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7066" r="57885"/>
                <a:stretch>
                  <a:fillRect/>
                </a:stretch>
              </p:blipFill>
              <p:spPr>
                <a:xfrm>
                  <a:off x="1834750" y="3809948"/>
                  <a:ext cx="712560" cy="1234736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17BF0E09-6F6E-2CED-6811-3DA621479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3938" t="-565" r="31013" b="565"/>
                <a:stretch>
                  <a:fillRect/>
                </a:stretch>
              </p:blipFill>
              <p:spPr>
                <a:xfrm>
                  <a:off x="2547310" y="3809948"/>
                  <a:ext cx="712560" cy="1234736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25B6CAB4-AFBF-E89F-C928-4FCD52095C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84933" t="-449" r="18" b="449"/>
                <a:stretch>
                  <a:fillRect/>
                </a:stretch>
              </p:blipFill>
              <p:spPr>
                <a:xfrm>
                  <a:off x="3259870" y="3809948"/>
                  <a:ext cx="712560" cy="12347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22281BF-88AD-2499-B7C2-2FC2BA30DDEF}"/>
                </a:ext>
              </a:extLst>
            </p:cNvPr>
            <p:cNvGrpSpPr/>
            <p:nvPr/>
          </p:nvGrpSpPr>
          <p:grpSpPr>
            <a:xfrm>
              <a:off x="5037420" y="3821463"/>
              <a:ext cx="2153020" cy="1945511"/>
              <a:chOff x="5019490" y="3821463"/>
              <a:chExt cx="2153020" cy="1945511"/>
            </a:xfrm>
          </p:grpSpPr>
          <p:sp>
            <p:nvSpPr>
              <p:cNvPr id="53" name="Subtitle 2">
                <a:extLst>
                  <a:ext uri="{FF2B5EF4-FFF2-40B4-BE49-F238E27FC236}">
                    <a16:creationId xmlns:a16="http://schemas.microsoft.com/office/drawing/2014/main" id="{E89D57FF-037B-9ABD-75A2-1CB4026414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19490" y="5394255"/>
                <a:ext cx="2153020" cy="37271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1600" dirty="0">
                    <a:solidFill>
                      <a:srgbClr val="666666"/>
                    </a:solidFill>
                  </a:rPr>
                  <a:t>Garment Reordering</a:t>
                </a: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4A526244-77D5-4CB8-1E41-EA54F7D5B0D9}"/>
                  </a:ext>
                </a:extLst>
              </p:cNvPr>
              <p:cNvGrpSpPr/>
              <p:nvPr/>
            </p:nvGrpSpPr>
            <p:grpSpPr>
              <a:xfrm>
                <a:off x="5419925" y="3821463"/>
                <a:ext cx="1352151" cy="1599051"/>
                <a:chOff x="5377736" y="3902148"/>
                <a:chExt cx="1352151" cy="1599051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FEDF9360-FDAD-91D0-9B01-A16BAF94A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81847"/>
                <a:stretch>
                  <a:fillRect/>
                </a:stretch>
              </p:blipFill>
              <p:spPr>
                <a:xfrm>
                  <a:off x="6105147" y="3902148"/>
                  <a:ext cx="624740" cy="1572768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86C4712E-BDEC-D407-C751-4418A0898D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-272" t="195" r="82119" b="-195"/>
                <a:stretch>
                  <a:fillRect/>
                </a:stretch>
              </p:blipFill>
              <p:spPr>
                <a:xfrm>
                  <a:off x="5377736" y="3928431"/>
                  <a:ext cx="624740" cy="15727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DD81533-54DB-B43B-0439-7CE4BD7C8856}"/>
                </a:ext>
              </a:extLst>
            </p:cNvPr>
            <p:cNvGrpSpPr/>
            <p:nvPr/>
          </p:nvGrpSpPr>
          <p:grpSpPr>
            <a:xfrm>
              <a:off x="7516124" y="3748182"/>
              <a:ext cx="3036817" cy="2014995"/>
              <a:chOff x="8482639" y="3751979"/>
              <a:chExt cx="3036817" cy="2014995"/>
            </a:xfrm>
          </p:grpSpPr>
          <p:sp>
            <p:nvSpPr>
              <p:cNvPr id="54" name="Subtitle 2">
                <a:extLst>
                  <a:ext uri="{FF2B5EF4-FFF2-40B4-BE49-F238E27FC236}">
                    <a16:creationId xmlns:a16="http://schemas.microsoft.com/office/drawing/2014/main" id="{B7886A21-943C-90DC-AC54-ACCAE3CB40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26120" y="5394255"/>
                <a:ext cx="2949854" cy="37271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1600" dirty="0">
                    <a:solidFill>
                      <a:srgbClr val="666666"/>
                    </a:solidFill>
                  </a:rPr>
                  <a:t>Simulation-Ready Meshes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7482C0A-7A10-76CC-6710-496EA2A689B9}"/>
                  </a:ext>
                </a:extLst>
              </p:cNvPr>
              <p:cNvGrpSpPr/>
              <p:nvPr/>
            </p:nvGrpSpPr>
            <p:grpSpPr>
              <a:xfrm>
                <a:off x="8482639" y="3751979"/>
                <a:ext cx="3036817" cy="1711736"/>
                <a:chOff x="9876914" y="2562145"/>
                <a:chExt cx="5089763" cy="2868902"/>
              </a:xfrm>
            </p:grpSpPr>
            <p:pic>
              <p:nvPicPr>
                <p:cNvPr id="72" name="Graphic 71">
                  <a:extLst>
                    <a:ext uri="{FF2B5EF4-FFF2-40B4-BE49-F238E27FC236}">
                      <a16:creationId xmlns:a16="http://schemas.microsoft.com/office/drawing/2014/main" id="{18C605A0-18AA-02E9-174D-436093314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63260" r="31495" b="60472"/>
                <a:stretch>
                  <a:fillRect/>
                </a:stretch>
              </p:blipFill>
              <p:spPr>
                <a:xfrm>
                  <a:off x="12301848" y="2562145"/>
                  <a:ext cx="1254454" cy="2732571"/>
                </a:xfrm>
                <a:prstGeom prst="rect">
                  <a:avLst/>
                </a:prstGeom>
              </p:spPr>
            </p:pic>
            <p:pic>
              <p:nvPicPr>
                <p:cNvPr id="73" name="Graphic 72">
                  <a:extLst>
                    <a:ext uri="{FF2B5EF4-FFF2-40B4-BE49-F238E27FC236}">
                      <a16:creationId xmlns:a16="http://schemas.microsoft.com/office/drawing/2014/main" id="{A50B1242-F26F-B704-C0E4-5E90DC19A0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86919" t="2855" r="6737" b="60916"/>
                <a:stretch>
                  <a:fillRect/>
                </a:stretch>
              </p:blipFill>
              <p:spPr>
                <a:xfrm>
                  <a:off x="10893148" y="2747494"/>
                  <a:ext cx="1587229" cy="2620207"/>
                </a:xfrm>
                <a:prstGeom prst="rect">
                  <a:avLst/>
                </a:prstGeom>
              </p:spPr>
            </p:pic>
            <p:pic>
              <p:nvPicPr>
                <p:cNvPr id="74" name="Graphic 73">
                  <a:extLst>
                    <a:ext uri="{FF2B5EF4-FFF2-40B4-BE49-F238E27FC236}">
                      <a16:creationId xmlns:a16="http://schemas.microsoft.com/office/drawing/2014/main" id="{9F374A46-6EF6-7C0E-4348-9AA84E6D0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86919" t="45200" r="6737" b="18570"/>
                <a:stretch>
                  <a:fillRect/>
                </a:stretch>
              </p:blipFill>
              <p:spPr>
                <a:xfrm>
                  <a:off x="13379448" y="2800544"/>
                  <a:ext cx="1587229" cy="2620206"/>
                </a:xfrm>
                <a:prstGeom prst="rect">
                  <a:avLst/>
                </a:prstGeom>
              </p:spPr>
            </p:pic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221ADC23-1F31-C237-D827-B8E1E430C7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42058" t="7121" r="53776" b="59167"/>
                <a:stretch>
                  <a:fillRect/>
                </a:stretch>
              </p:blipFill>
              <p:spPr>
                <a:xfrm>
                  <a:off x="9876914" y="2731627"/>
                  <a:ext cx="1153991" cy="269942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0643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797443-4921-51D8-3528-6A668CEA8CD3}"/>
              </a:ext>
            </a:extLst>
          </p:cNvPr>
          <p:cNvCxnSpPr>
            <a:cxnSpLocks/>
          </p:cNvCxnSpPr>
          <p:nvPr/>
        </p:nvCxnSpPr>
        <p:spPr>
          <a:xfrm>
            <a:off x="289376" y="2747092"/>
            <a:ext cx="10644262" cy="13116"/>
          </a:xfrm>
          <a:prstGeom prst="line">
            <a:avLst/>
          </a:prstGeom>
          <a:ln>
            <a:solidFill>
              <a:srgbClr val="6666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D910D2-7336-4542-9E07-C8DFA528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Layer-Aware Representation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959DA-7C67-B0DA-D7B7-213AB6823F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E14FF-8A9C-EDA3-67A0-12DF74FE3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0360C-CA85-7A5F-FF7A-7A90CDE6A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E067A1-9FE7-88E0-463F-E384FF8B181F}"/>
              </a:ext>
            </a:extLst>
          </p:cNvPr>
          <p:cNvSpPr/>
          <p:nvPr/>
        </p:nvSpPr>
        <p:spPr>
          <a:xfrm rot="18495319">
            <a:off x="1974100" y="3352359"/>
            <a:ext cx="1827460" cy="1197347"/>
          </a:xfrm>
          <a:prstGeom prst="ellipse">
            <a:avLst/>
          </a:prstGeom>
          <a:gradFill>
            <a:gsLst>
              <a:gs pos="77000">
                <a:srgbClr val="A51A37">
                  <a:alpha val="49804"/>
                </a:srgbClr>
              </a:gs>
              <a:gs pos="0">
                <a:srgbClr val="A51A37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45C17F-3756-416D-37C3-B7445B285DE2}"/>
              </a:ext>
            </a:extLst>
          </p:cNvPr>
          <p:cNvCxnSpPr>
            <a:cxnSpLocks/>
          </p:cNvCxnSpPr>
          <p:nvPr/>
        </p:nvCxnSpPr>
        <p:spPr>
          <a:xfrm flipH="1">
            <a:off x="2909730" y="2747092"/>
            <a:ext cx="523629" cy="117952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78041C5-0C9E-6EAA-733F-C156832F2DCB}"/>
              </a:ext>
            </a:extLst>
          </p:cNvPr>
          <p:cNvSpPr/>
          <p:nvPr/>
        </p:nvSpPr>
        <p:spPr>
          <a:xfrm rot="18855226">
            <a:off x="2677066" y="1678282"/>
            <a:ext cx="1507628" cy="1563421"/>
          </a:xfrm>
          <a:prstGeom prst="triangle">
            <a:avLst>
              <a:gd name="adj" fmla="val 0"/>
            </a:avLst>
          </a:prstGeom>
          <a:solidFill>
            <a:srgbClr val="B36A4F">
              <a:alpha val="51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B2976C-BBEE-9F19-0E54-031CA94974DD}"/>
              </a:ext>
            </a:extLst>
          </p:cNvPr>
          <p:cNvCxnSpPr>
            <a:cxnSpLocks/>
          </p:cNvCxnSpPr>
          <p:nvPr/>
        </p:nvCxnSpPr>
        <p:spPr>
          <a:xfrm flipH="1" flipV="1">
            <a:off x="1313333" y="2359369"/>
            <a:ext cx="2119607" cy="39023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FA47CA3-BF4C-1E11-9F89-2E42204F6B7B}"/>
              </a:ext>
            </a:extLst>
          </p:cNvPr>
          <p:cNvSpPr/>
          <p:nvPr/>
        </p:nvSpPr>
        <p:spPr>
          <a:xfrm rot="17471968">
            <a:off x="399603" y="1745154"/>
            <a:ext cx="1827460" cy="1197347"/>
          </a:xfrm>
          <a:prstGeom prst="ellipse">
            <a:avLst/>
          </a:prstGeom>
          <a:gradFill>
            <a:gsLst>
              <a:gs pos="77000">
                <a:srgbClr val="A51A37">
                  <a:alpha val="49804"/>
                </a:srgbClr>
              </a:gs>
              <a:gs pos="0">
                <a:srgbClr val="A51A37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281656-0605-35DC-51BE-BFC395EB3865}"/>
              </a:ext>
            </a:extLst>
          </p:cNvPr>
          <p:cNvSpPr/>
          <p:nvPr/>
        </p:nvSpPr>
        <p:spPr>
          <a:xfrm rot="19417460">
            <a:off x="3381207" y="2694425"/>
            <a:ext cx="105975" cy="101194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16F8D050-9A59-7895-6DD4-BA4FF4CDFCEB}"/>
              </a:ext>
            </a:extLst>
          </p:cNvPr>
          <p:cNvSpPr/>
          <p:nvPr/>
        </p:nvSpPr>
        <p:spPr>
          <a:xfrm rot="18855226">
            <a:off x="6218698" y="1678284"/>
            <a:ext cx="1507628" cy="1563421"/>
          </a:xfrm>
          <a:prstGeom prst="triangle">
            <a:avLst>
              <a:gd name="adj" fmla="val 0"/>
            </a:avLst>
          </a:prstGeom>
          <a:solidFill>
            <a:srgbClr val="B36A4F">
              <a:alpha val="51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2F0713-0839-748C-0DCB-9E60EC43F6C1}"/>
              </a:ext>
            </a:extLst>
          </p:cNvPr>
          <p:cNvCxnSpPr>
            <a:cxnSpLocks/>
            <a:stCxn id="34" idx="0"/>
          </p:cNvCxnSpPr>
          <p:nvPr/>
        </p:nvCxnSpPr>
        <p:spPr>
          <a:xfrm>
            <a:off x="5886567" y="2454411"/>
            <a:ext cx="694171" cy="101569"/>
          </a:xfrm>
          <a:prstGeom prst="line">
            <a:avLst/>
          </a:prstGeom>
          <a:ln>
            <a:solidFill>
              <a:srgbClr val="1E56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EBA556-E9FB-BA02-B6F4-70F05565238A}"/>
              </a:ext>
            </a:extLst>
          </p:cNvPr>
          <p:cNvCxnSpPr>
            <a:cxnSpLocks/>
            <a:endCxn id="34" idx="4"/>
          </p:cNvCxnSpPr>
          <p:nvPr/>
        </p:nvCxnSpPr>
        <p:spPr>
          <a:xfrm flipV="1">
            <a:off x="6575941" y="2465578"/>
            <a:ext cx="1482516" cy="81598"/>
          </a:xfrm>
          <a:prstGeom prst="line">
            <a:avLst/>
          </a:prstGeom>
          <a:ln>
            <a:solidFill>
              <a:srgbClr val="1E56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B82852-A064-3216-6107-69DD64DE7ECC}"/>
              </a:ext>
            </a:extLst>
          </p:cNvPr>
          <p:cNvCxnSpPr>
            <a:cxnSpLocks/>
          </p:cNvCxnSpPr>
          <p:nvPr/>
        </p:nvCxnSpPr>
        <p:spPr>
          <a:xfrm flipV="1">
            <a:off x="6975812" y="1420440"/>
            <a:ext cx="127939" cy="13245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E017E052-F821-6AA6-0CA4-0100A7F6449C}"/>
              </a:ext>
            </a:extLst>
          </p:cNvPr>
          <p:cNvSpPr/>
          <p:nvPr/>
        </p:nvSpPr>
        <p:spPr>
          <a:xfrm rot="17831673">
            <a:off x="6129368" y="783700"/>
            <a:ext cx="1948766" cy="1276828"/>
          </a:xfrm>
          <a:prstGeom prst="ellipse">
            <a:avLst/>
          </a:prstGeom>
          <a:gradFill>
            <a:gsLst>
              <a:gs pos="77000">
                <a:srgbClr val="BFBFBF">
                  <a:alpha val="50000"/>
                </a:srgbClr>
              </a:gs>
              <a:gs pos="0">
                <a:schemeClr val="tx1">
                  <a:lumMod val="50000"/>
                  <a:lumOff val="50000"/>
                  <a:alpha val="9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ABCF6A3-7492-9D53-F789-F5512A277A7C}"/>
              </a:ext>
            </a:extLst>
          </p:cNvPr>
          <p:cNvCxnSpPr>
            <a:cxnSpLocks/>
            <a:stCxn id="34" idx="2"/>
          </p:cNvCxnSpPr>
          <p:nvPr/>
        </p:nvCxnSpPr>
        <p:spPr>
          <a:xfrm flipH="1" flipV="1">
            <a:off x="6580045" y="2548857"/>
            <a:ext cx="426332" cy="996568"/>
          </a:xfrm>
          <a:prstGeom prst="line">
            <a:avLst/>
          </a:prstGeom>
          <a:ln>
            <a:solidFill>
              <a:srgbClr val="1E56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C7D3B66-2A01-1089-A057-1229D8D1C1D8}"/>
              </a:ext>
            </a:extLst>
          </p:cNvPr>
          <p:cNvCxnSpPr>
            <a:cxnSpLocks/>
          </p:cNvCxnSpPr>
          <p:nvPr/>
        </p:nvCxnSpPr>
        <p:spPr>
          <a:xfrm flipH="1" flipV="1">
            <a:off x="5731872" y="1692579"/>
            <a:ext cx="844069" cy="854598"/>
          </a:xfrm>
          <a:prstGeom prst="straightConnector1">
            <a:avLst/>
          </a:prstGeom>
          <a:ln w="19050">
            <a:solidFill>
              <a:srgbClr val="1E567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BC743485-F0EB-F9D4-65F7-53081A93C9FC}"/>
              </a:ext>
            </a:extLst>
          </p:cNvPr>
          <p:cNvSpPr/>
          <p:nvPr/>
        </p:nvSpPr>
        <p:spPr>
          <a:xfrm rot="16016008">
            <a:off x="4837017" y="1097754"/>
            <a:ext cx="1756020" cy="1150540"/>
          </a:xfrm>
          <a:prstGeom prst="ellipse">
            <a:avLst/>
          </a:prstGeom>
          <a:gradFill>
            <a:gsLst>
              <a:gs pos="9000">
                <a:srgbClr val="1E567E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CE51F4F-33EE-EA15-FAB1-F0F8017993C6}"/>
              </a:ext>
            </a:extLst>
          </p:cNvPr>
          <p:cNvCxnSpPr>
            <a:cxnSpLocks/>
          </p:cNvCxnSpPr>
          <p:nvPr/>
        </p:nvCxnSpPr>
        <p:spPr>
          <a:xfrm flipV="1">
            <a:off x="3437237" y="1435630"/>
            <a:ext cx="127939" cy="132457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AB1DA916-8561-1335-E650-50C60F8A59AC}"/>
              </a:ext>
            </a:extLst>
          </p:cNvPr>
          <p:cNvSpPr/>
          <p:nvPr/>
        </p:nvSpPr>
        <p:spPr>
          <a:xfrm rot="17831673">
            <a:off x="2590793" y="798890"/>
            <a:ext cx="1948766" cy="1276828"/>
          </a:xfrm>
          <a:prstGeom prst="ellipse">
            <a:avLst/>
          </a:prstGeom>
          <a:gradFill>
            <a:gsLst>
              <a:gs pos="77000">
                <a:srgbClr val="BFBFBF">
                  <a:alpha val="50000"/>
                </a:srgbClr>
              </a:gs>
              <a:gs pos="0">
                <a:schemeClr val="tx1">
                  <a:lumMod val="50000"/>
                  <a:lumOff val="50000"/>
                  <a:alpha val="9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C259022-845E-BFE3-069D-590F9FB35608}"/>
              </a:ext>
            </a:extLst>
          </p:cNvPr>
          <p:cNvCxnSpPr>
            <a:cxnSpLocks/>
            <a:stCxn id="34" idx="2"/>
          </p:cNvCxnSpPr>
          <p:nvPr/>
        </p:nvCxnSpPr>
        <p:spPr>
          <a:xfrm flipV="1">
            <a:off x="7006377" y="2960612"/>
            <a:ext cx="316220" cy="584813"/>
          </a:xfrm>
          <a:prstGeom prst="line">
            <a:avLst/>
          </a:prstGeom>
          <a:ln>
            <a:solidFill>
              <a:srgbClr val="117B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E6199DE-71DE-FB23-EF11-EE0F3C8B933B}"/>
              </a:ext>
            </a:extLst>
          </p:cNvPr>
          <p:cNvCxnSpPr>
            <a:cxnSpLocks/>
            <a:endCxn id="34" idx="4"/>
          </p:cNvCxnSpPr>
          <p:nvPr/>
        </p:nvCxnSpPr>
        <p:spPr>
          <a:xfrm flipV="1">
            <a:off x="7338276" y="2465578"/>
            <a:ext cx="720181" cy="495034"/>
          </a:xfrm>
          <a:prstGeom prst="line">
            <a:avLst/>
          </a:prstGeom>
          <a:ln>
            <a:solidFill>
              <a:srgbClr val="117B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3F512DD-7476-7B3C-EAF0-040B1F1582BA}"/>
              </a:ext>
            </a:extLst>
          </p:cNvPr>
          <p:cNvCxnSpPr>
            <a:cxnSpLocks/>
            <a:endCxn id="34" idx="0"/>
          </p:cNvCxnSpPr>
          <p:nvPr/>
        </p:nvCxnSpPr>
        <p:spPr>
          <a:xfrm flipH="1" flipV="1">
            <a:off x="5886567" y="2454411"/>
            <a:ext cx="1436565" cy="507704"/>
          </a:xfrm>
          <a:prstGeom prst="line">
            <a:avLst/>
          </a:prstGeom>
          <a:ln>
            <a:solidFill>
              <a:srgbClr val="117B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E77ACF-7F34-D7F6-0635-611B6E87B136}"/>
              </a:ext>
            </a:extLst>
          </p:cNvPr>
          <p:cNvCxnSpPr>
            <a:cxnSpLocks/>
            <a:stCxn id="34" idx="0"/>
          </p:cNvCxnSpPr>
          <p:nvPr/>
        </p:nvCxnSpPr>
        <p:spPr>
          <a:xfrm>
            <a:off x="5886567" y="2454411"/>
            <a:ext cx="1089835" cy="298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455BB03-B170-741D-A0DA-699AE1129BB1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6971266" y="2747874"/>
            <a:ext cx="35111" cy="797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5FC929-491A-E0B1-79D3-644109919F0A}"/>
              </a:ext>
            </a:extLst>
          </p:cNvPr>
          <p:cNvCxnSpPr>
            <a:cxnSpLocks/>
            <a:stCxn id="34" idx="4"/>
          </p:cNvCxnSpPr>
          <p:nvPr/>
        </p:nvCxnSpPr>
        <p:spPr>
          <a:xfrm flipH="1">
            <a:off x="6972512" y="2465578"/>
            <a:ext cx="1085945" cy="2764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A88AB72-0910-D4BA-50EF-C216236201B3}"/>
              </a:ext>
            </a:extLst>
          </p:cNvPr>
          <p:cNvCxnSpPr>
            <a:cxnSpLocks/>
          </p:cNvCxnSpPr>
          <p:nvPr/>
        </p:nvCxnSpPr>
        <p:spPr>
          <a:xfrm flipV="1">
            <a:off x="7332440" y="1805728"/>
            <a:ext cx="1010717" cy="1154884"/>
          </a:xfrm>
          <a:prstGeom prst="straightConnector1">
            <a:avLst/>
          </a:prstGeom>
          <a:ln w="19050">
            <a:solidFill>
              <a:srgbClr val="117B77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C3B4A90A-2944-5C53-16C0-0473B7BA7554}"/>
              </a:ext>
            </a:extLst>
          </p:cNvPr>
          <p:cNvSpPr/>
          <p:nvPr/>
        </p:nvSpPr>
        <p:spPr>
          <a:xfrm rot="19083130">
            <a:off x="7581797" y="1306887"/>
            <a:ext cx="1522720" cy="997682"/>
          </a:xfrm>
          <a:prstGeom prst="ellipse">
            <a:avLst/>
          </a:prstGeom>
          <a:gradFill>
            <a:gsLst>
              <a:gs pos="9000">
                <a:srgbClr val="117B77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72C57DA-1E48-6BCB-631A-7CD9B7B73BAE}"/>
              </a:ext>
            </a:extLst>
          </p:cNvPr>
          <p:cNvSpPr/>
          <p:nvPr/>
        </p:nvSpPr>
        <p:spPr>
          <a:xfrm rot="19269387">
            <a:off x="7276369" y="2915431"/>
            <a:ext cx="105975" cy="101194"/>
          </a:xfrm>
          <a:prstGeom prst="ellipse">
            <a:avLst/>
          </a:prstGeom>
          <a:solidFill>
            <a:srgbClr val="117B77"/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4C462FB-8988-4506-71BA-1B02A89FDC96}"/>
              </a:ext>
            </a:extLst>
          </p:cNvPr>
          <p:cNvSpPr/>
          <p:nvPr/>
        </p:nvSpPr>
        <p:spPr>
          <a:xfrm rot="19417460">
            <a:off x="6922839" y="2694426"/>
            <a:ext cx="105975" cy="101194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34CA5B5-E7A2-D014-6C79-6D20DA2A9CA4}"/>
              </a:ext>
            </a:extLst>
          </p:cNvPr>
          <p:cNvSpPr/>
          <p:nvPr/>
        </p:nvSpPr>
        <p:spPr>
          <a:xfrm rot="19269387">
            <a:off x="6522954" y="2499842"/>
            <a:ext cx="105975" cy="101194"/>
          </a:xfrm>
          <a:prstGeom prst="ellipse">
            <a:avLst/>
          </a:prstGeom>
          <a:solidFill>
            <a:srgbClr val="1E567E"/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Subtitle 2">
            <a:extLst>
              <a:ext uri="{FF2B5EF4-FFF2-40B4-BE49-F238E27FC236}">
                <a16:creationId xmlns:a16="http://schemas.microsoft.com/office/drawing/2014/main" id="{09D69820-E0EA-E6F2-F7AA-20D1D127414F}"/>
              </a:ext>
            </a:extLst>
          </p:cNvPr>
          <p:cNvSpPr txBox="1">
            <a:spLocks/>
          </p:cNvSpPr>
          <p:nvPr/>
        </p:nvSpPr>
        <p:spPr>
          <a:xfrm>
            <a:off x="494731" y="1600487"/>
            <a:ext cx="1683710" cy="3651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solidFill>
                  <a:srgbClr val="A51A37"/>
                </a:solidFill>
              </a:rPr>
              <a:t>Lateral Drift</a:t>
            </a:r>
          </a:p>
        </p:txBody>
      </p:sp>
      <p:sp>
        <p:nvSpPr>
          <p:cNvPr id="95" name="Subtitle 2">
            <a:extLst>
              <a:ext uri="{FF2B5EF4-FFF2-40B4-BE49-F238E27FC236}">
                <a16:creationId xmlns:a16="http://schemas.microsoft.com/office/drawing/2014/main" id="{1178B300-324E-D6A5-BBC4-EB84D9E273E0}"/>
              </a:ext>
            </a:extLst>
          </p:cNvPr>
          <p:cNvSpPr txBox="1">
            <a:spLocks/>
          </p:cNvSpPr>
          <p:nvPr/>
        </p:nvSpPr>
        <p:spPr>
          <a:xfrm>
            <a:off x="734250" y="3590761"/>
            <a:ext cx="1664927" cy="6468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solidFill>
                  <a:srgbClr val="A51A37"/>
                </a:solidFill>
              </a:rPr>
              <a:t>Body </a:t>
            </a:r>
            <a:br>
              <a:rPr lang="en-GB" sz="1800" dirty="0">
                <a:solidFill>
                  <a:srgbClr val="A51A37"/>
                </a:solidFill>
              </a:rPr>
            </a:br>
            <a:r>
              <a:rPr lang="en-GB" sz="1800" dirty="0">
                <a:solidFill>
                  <a:srgbClr val="A51A37"/>
                </a:solidFill>
              </a:rPr>
              <a:t>Penetration</a:t>
            </a:r>
          </a:p>
        </p:txBody>
      </p:sp>
      <p:sp>
        <p:nvSpPr>
          <p:cNvPr id="97" name="Subtitle 2">
            <a:extLst>
              <a:ext uri="{FF2B5EF4-FFF2-40B4-BE49-F238E27FC236}">
                <a16:creationId xmlns:a16="http://schemas.microsoft.com/office/drawing/2014/main" id="{43F308C6-FAB6-401D-117D-40C630033E6A}"/>
              </a:ext>
            </a:extLst>
          </p:cNvPr>
          <p:cNvSpPr txBox="1">
            <a:spLocks/>
          </p:cNvSpPr>
          <p:nvPr/>
        </p:nvSpPr>
        <p:spPr>
          <a:xfrm>
            <a:off x="1696029" y="4822288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rgbClr val="666666"/>
                </a:solidFill>
              </a:rPr>
              <a:t>GausianAvatars (CVPR’24)</a:t>
            </a:r>
          </a:p>
        </p:txBody>
      </p:sp>
      <p:sp>
        <p:nvSpPr>
          <p:cNvPr id="98" name="Subtitle 2">
            <a:extLst>
              <a:ext uri="{FF2B5EF4-FFF2-40B4-BE49-F238E27FC236}">
                <a16:creationId xmlns:a16="http://schemas.microsoft.com/office/drawing/2014/main" id="{5C6AEB61-7D80-EF10-A4E4-533B929C4C2E}"/>
              </a:ext>
            </a:extLst>
          </p:cNvPr>
          <p:cNvSpPr txBox="1">
            <a:spLocks/>
          </p:cNvSpPr>
          <p:nvPr/>
        </p:nvSpPr>
        <p:spPr>
          <a:xfrm>
            <a:off x="1696029" y="4475688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Local parameterization</a:t>
            </a:r>
          </a:p>
        </p:txBody>
      </p:sp>
      <p:sp>
        <p:nvSpPr>
          <p:cNvPr id="99" name="Subtitle 2">
            <a:extLst>
              <a:ext uri="{FF2B5EF4-FFF2-40B4-BE49-F238E27FC236}">
                <a16:creationId xmlns:a16="http://schemas.microsoft.com/office/drawing/2014/main" id="{A447A6C2-3E49-7E8B-4892-3B79C11C56D0}"/>
              </a:ext>
            </a:extLst>
          </p:cNvPr>
          <p:cNvSpPr txBox="1">
            <a:spLocks/>
          </p:cNvSpPr>
          <p:nvPr/>
        </p:nvSpPr>
        <p:spPr>
          <a:xfrm>
            <a:off x="5465453" y="4820913"/>
            <a:ext cx="327659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rgbClr val="666666"/>
                </a:solidFill>
              </a:rPr>
              <a:t>DAMA (Ours)</a:t>
            </a:r>
          </a:p>
        </p:txBody>
      </p:sp>
      <p:sp>
        <p:nvSpPr>
          <p:cNvPr id="100" name="Subtitle 2">
            <a:extLst>
              <a:ext uri="{FF2B5EF4-FFF2-40B4-BE49-F238E27FC236}">
                <a16:creationId xmlns:a16="http://schemas.microsoft.com/office/drawing/2014/main" id="{EB5E7027-2244-2A8F-9919-4DCD3AD84F9A}"/>
              </a:ext>
            </a:extLst>
          </p:cNvPr>
          <p:cNvSpPr txBox="1">
            <a:spLocks/>
          </p:cNvSpPr>
          <p:nvPr/>
        </p:nvSpPr>
        <p:spPr>
          <a:xfrm>
            <a:off x="5132820" y="4470100"/>
            <a:ext cx="3941862" cy="4987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Layer-aware parameterization</a:t>
            </a:r>
          </a:p>
        </p:txBody>
      </p:sp>
      <p:sp>
        <p:nvSpPr>
          <p:cNvPr id="102" name="Subtitle 2">
            <a:extLst>
              <a:ext uri="{FF2B5EF4-FFF2-40B4-BE49-F238E27FC236}">
                <a16:creationId xmlns:a16="http://schemas.microsoft.com/office/drawing/2014/main" id="{BE626758-CE4F-4327-122B-8971158CC9D7}"/>
              </a:ext>
            </a:extLst>
          </p:cNvPr>
          <p:cNvSpPr txBox="1">
            <a:spLocks/>
          </p:cNvSpPr>
          <p:nvPr/>
        </p:nvSpPr>
        <p:spPr>
          <a:xfrm>
            <a:off x="8914245" y="2804907"/>
            <a:ext cx="2168024" cy="4987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111111"/>
                </a:solidFill>
              </a:rPr>
              <a:t>Inside Body</a:t>
            </a:r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413C3FF4-90D9-14FD-7986-D8BD348C06B7}"/>
              </a:ext>
            </a:extLst>
          </p:cNvPr>
          <p:cNvSpPr txBox="1">
            <a:spLocks/>
          </p:cNvSpPr>
          <p:nvPr/>
        </p:nvSpPr>
        <p:spPr>
          <a:xfrm>
            <a:off x="10739726" y="2553159"/>
            <a:ext cx="1438638" cy="4987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666666"/>
                </a:solidFill>
              </a:rPr>
              <a:t>Surface</a:t>
            </a:r>
          </a:p>
        </p:txBody>
      </p:sp>
      <p:sp>
        <p:nvSpPr>
          <p:cNvPr id="106" name="Subtitle 2">
            <a:extLst>
              <a:ext uri="{FF2B5EF4-FFF2-40B4-BE49-F238E27FC236}">
                <a16:creationId xmlns:a16="http://schemas.microsoft.com/office/drawing/2014/main" id="{43461F5C-1A2C-8F55-9A20-0FF035A984AE}"/>
              </a:ext>
            </a:extLst>
          </p:cNvPr>
          <p:cNvSpPr txBox="1">
            <a:spLocks/>
          </p:cNvSpPr>
          <p:nvPr/>
        </p:nvSpPr>
        <p:spPr>
          <a:xfrm>
            <a:off x="382072" y="5412411"/>
            <a:ext cx="11473686" cy="495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E567E"/>
                </a:solidFill>
              </a:rPr>
              <a:t>Barycentric coordinates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prevent </a:t>
            </a:r>
            <a:r>
              <a:rPr lang="en-GB" sz="2400" dirty="0">
                <a:solidFill>
                  <a:srgbClr val="A51A37"/>
                </a:solidFill>
              </a:rPr>
              <a:t>drift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GB" sz="2400" dirty="0">
                <a:solidFill>
                  <a:srgbClr val="1E567E"/>
                </a:solidFill>
              </a:rPr>
              <a:t>positive offset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prevents body </a:t>
            </a:r>
            <a:r>
              <a:rPr lang="en-GB" sz="2400" dirty="0">
                <a:solidFill>
                  <a:srgbClr val="A51A37"/>
                </a:solidFill>
              </a:rPr>
              <a:t>penetration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9399345-7860-81A5-658F-39BDDD3C48A8}"/>
              </a:ext>
            </a:extLst>
          </p:cNvPr>
          <p:cNvGrpSpPr/>
          <p:nvPr/>
        </p:nvGrpSpPr>
        <p:grpSpPr>
          <a:xfrm>
            <a:off x="5502110" y="3545746"/>
            <a:ext cx="3683200" cy="498736"/>
            <a:chOff x="5502110" y="3726721"/>
            <a:chExt cx="3683200" cy="498736"/>
          </a:xfrm>
        </p:grpSpPr>
        <p:sp>
          <p:nvSpPr>
            <p:cNvPr id="101" name="Subtitle 2">
              <a:extLst>
                <a:ext uri="{FF2B5EF4-FFF2-40B4-BE49-F238E27FC236}">
                  <a16:creationId xmlns:a16="http://schemas.microsoft.com/office/drawing/2014/main" id="{74E57A0B-24E2-6A9A-7AAE-002BCD3AFE38}"/>
                </a:ext>
              </a:extLst>
            </p:cNvPr>
            <p:cNvSpPr txBox="1">
              <a:spLocks/>
            </p:cNvSpPr>
            <p:nvPr/>
          </p:nvSpPr>
          <p:spPr>
            <a:xfrm>
              <a:off x="5781202" y="3726721"/>
              <a:ext cx="3404108" cy="4987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800" dirty="0">
                  <a:solidFill>
                    <a:srgbClr val="111111"/>
                  </a:solidFill>
                </a:rPr>
                <a:t>Barycentric surface position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F00BF8F-EA71-42E5-C5C1-FAD40DB27F40}"/>
                </a:ext>
              </a:extLst>
            </p:cNvPr>
            <p:cNvGrpSpPr/>
            <p:nvPr/>
          </p:nvGrpSpPr>
          <p:grpSpPr>
            <a:xfrm>
              <a:off x="5502110" y="3782685"/>
              <a:ext cx="258637" cy="224214"/>
              <a:chOff x="5935194" y="3206941"/>
              <a:chExt cx="258637" cy="224214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4EBD24F-9F82-772D-FD87-920F37155C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5194" y="3215973"/>
                <a:ext cx="141491" cy="865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93930F6-BCE2-6912-9BE2-4B7BC13BE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1549" y="3297218"/>
                <a:ext cx="8655" cy="1339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D203D7F7-2DAC-E7E2-28A7-C466E79E0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2795" y="3206941"/>
                <a:ext cx="121036" cy="84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DF9A5EB-2F66-2A5E-4880-B78D46861F5A}"/>
                  </a:ext>
                </a:extLst>
              </p:cNvPr>
              <p:cNvSpPr/>
              <p:nvPr/>
            </p:nvSpPr>
            <p:spPr>
              <a:xfrm rot="19417460">
                <a:off x="6023122" y="3243770"/>
                <a:ext cx="105975" cy="10119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40" name="Subtitle 2">
            <a:extLst>
              <a:ext uri="{FF2B5EF4-FFF2-40B4-BE49-F238E27FC236}">
                <a16:creationId xmlns:a16="http://schemas.microsoft.com/office/drawing/2014/main" id="{553D3362-343B-4FB0-27F8-3AF95F4AB38B}"/>
              </a:ext>
            </a:extLst>
          </p:cNvPr>
          <p:cNvSpPr txBox="1">
            <a:spLocks/>
          </p:cNvSpPr>
          <p:nvPr/>
        </p:nvSpPr>
        <p:spPr>
          <a:xfrm>
            <a:off x="8923724" y="2362384"/>
            <a:ext cx="2168024" cy="4987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111111"/>
                </a:solidFill>
              </a:rPr>
              <a:t>Outside Body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794A11C-3524-7F46-45FF-05AA8E3DED25}"/>
              </a:ext>
            </a:extLst>
          </p:cNvPr>
          <p:cNvGrpSpPr/>
          <p:nvPr/>
        </p:nvGrpSpPr>
        <p:grpSpPr>
          <a:xfrm>
            <a:off x="5585297" y="3926620"/>
            <a:ext cx="3600013" cy="498736"/>
            <a:chOff x="5585297" y="4107595"/>
            <a:chExt cx="3600013" cy="498736"/>
          </a:xfrm>
        </p:grpSpPr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1ADB729-D203-F1AB-C84C-24DF103BAD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5297" y="4117217"/>
              <a:ext cx="109819" cy="2479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Subtitle 2">
              <a:extLst>
                <a:ext uri="{FF2B5EF4-FFF2-40B4-BE49-F238E27FC236}">
                  <a16:creationId xmlns:a16="http://schemas.microsoft.com/office/drawing/2014/main" id="{ED3D1D03-BE1B-937C-ED3A-A59666534450}"/>
                </a:ext>
              </a:extLst>
            </p:cNvPr>
            <p:cNvSpPr txBox="1">
              <a:spLocks/>
            </p:cNvSpPr>
            <p:nvPr/>
          </p:nvSpPr>
          <p:spPr>
            <a:xfrm>
              <a:off x="5781202" y="4107595"/>
              <a:ext cx="3404108" cy="4987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800" dirty="0">
                  <a:solidFill>
                    <a:srgbClr val="111111"/>
                  </a:solidFill>
                </a:rPr>
                <a:t>Positive normal offset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1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8" grpId="0" animBg="1"/>
      <p:bldP spid="37" grpId="0" animBg="1"/>
      <p:bldP spid="67" grpId="0" animBg="1"/>
      <p:bldP spid="77" grpId="0" animBg="1"/>
      <p:bldP spid="89" grpId="0" animBg="1"/>
      <p:bldP spid="78" grpId="0" animBg="1"/>
      <p:bldP spid="35" grpId="0" animBg="1"/>
      <p:bldP spid="52" grpId="0" animBg="1"/>
      <p:bldP spid="92" grpId="0"/>
      <p:bldP spid="95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18AF398-BC6F-5C39-474B-A0C407593D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700" y="1123563"/>
            <a:ext cx="12192000" cy="48321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7C7B5A9-9A2F-B58A-F30C-0E85AAE6E6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2700" y="1123835"/>
            <a:ext cx="12192000" cy="48316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3A1E297-BD48-1C63-F7EE-227FBF40FA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700" y="1123563"/>
            <a:ext cx="12192000" cy="48321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FD55BDF-86FC-C2B9-64B6-A887FFC345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700" y="1122046"/>
            <a:ext cx="12192000" cy="4835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7A9E9-1E10-64B0-AB6B-C1F393C3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Reconstruction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49478-2E79-2BF8-3530-409C6DC42E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8A6F0-1D60-E6D2-DBC9-A1960A927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pic>
        <p:nvPicPr>
          <p:cNvPr id="14" name="method_vis">
            <a:hlinkClick r:id="" action="ppaction://media"/>
            <a:extLst>
              <a:ext uri="{FF2B5EF4-FFF2-40B4-BE49-F238E27FC236}">
                <a16:creationId xmlns:a16="http://schemas.microsoft.com/office/drawing/2014/main" id="{52AB9D37-F4B1-DB1B-2005-3D2AB4857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31600" y="1038162"/>
            <a:ext cx="3136500" cy="48995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0D27B-3562-8508-0A66-685BC841A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5" name="refinement">
            <a:hlinkClick r:id="" action="ppaction://media"/>
            <a:extLst>
              <a:ext uri="{FF2B5EF4-FFF2-40B4-BE49-F238E27FC236}">
                <a16:creationId xmlns:a16="http://schemas.microsoft.com/office/drawing/2014/main" id="{A63E9B63-0035-0731-5EDD-B7493179A9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t="13169" b="12191"/>
          <a:stretch>
            <a:fillRect/>
          </a:stretch>
        </p:blipFill>
        <p:spPr>
          <a:xfrm>
            <a:off x="8010472" y="1875486"/>
            <a:ext cx="4181528" cy="332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31CF-C1FD-C362-D325-2F0B3DB7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 Reconstruction 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5FDB7-6F5D-18C1-02E1-310640A2AD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96DC2-F54A-0643-E4A6-67EE7CFC6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50CFD-08A2-9D78-037C-026D4639C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F1AC1F6B-1284-A9D0-4483-FC4B6B8AE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940" y="1405056"/>
            <a:ext cx="10954120" cy="40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4F959-C5D7-4279-CE38-0CA03E89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Disco4D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D1943-4FB6-7B25-B308-D8CCECFC11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66B42-E6F3-2CD0-E1E4-F2AAECB96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4BEA4-A7DF-4B1D-D74A-9856614CD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disco4d">
            <a:hlinkClick r:id="" action="ppaction://media"/>
            <a:extLst>
              <a:ext uri="{FF2B5EF4-FFF2-40B4-BE49-F238E27FC236}">
                <a16:creationId xmlns:a16="http://schemas.microsoft.com/office/drawing/2014/main" id="{F73760D1-C731-4B12-CEB0-FFBB17FB6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5148" y="1026796"/>
            <a:ext cx="7778704" cy="516905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E628847-0647-181E-AF0A-44D7A174648D}"/>
              </a:ext>
            </a:extLst>
          </p:cNvPr>
          <p:cNvSpPr txBox="1">
            <a:spLocks/>
          </p:cNvSpPr>
          <p:nvPr/>
        </p:nvSpPr>
        <p:spPr>
          <a:xfrm>
            <a:off x="918851" y="1945936"/>
            <a:ext cx="1794498" cy="7972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DAMA</a:t>
            </a:r>
            <a:br>
              <a:rPr lang="en-GB" sz="2200" dirty="0">
                <a:solidFill>
                  <a:srgbClr val="111111"/>
                </a:solidFill>
              </a:rPr>
            </a:br>
            <a:r>
              <a:rPr lang="en-GB" sz="2200" dirty="0">
                <a:solidFill>
                  <a:srgbClr val="111111"/>
                </a:solidFill>
              </a:rPr>
              <a:t>(Ours)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41B2590-EA00-F5DD-C63F-627608B633FA}"/>
              </a:ext>
            </a:extLst>
          </p:cNvPr>
          <p:cNvSpPr txBox="1">
            <a:spLocks/>
          </p:cNvSpPr>
          <p:nvPr/>
        </p:nvSpPr>
        <p:spPr>
          <a:xfrm>
            <a:off x="918851" y="4247431"/>
            <a:ext cx="1794498" cy="7972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Disco4D</a:t>
            </a:r>
            <a:br>
              <a:rPr lang="en-GB" sz="2200" dirty="0">
                <a:solidFill>
                  <a:srgbClr val="111111"/>
                </a:solidFill>
              </a:rPr>
            </a:br>
            <a:r>
              <a:rPr lang="en-GB" sz="2200" dirty="0">
                <a:solidFill>
                  <a:srgbClr val="111111"/>
                </a:solidFill>
              </a:rPr>
              <a:t>(CVPR’25)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A8F8BD-7AA3-E97C-2E8F-13D80B7325FD}"/>
              </a:ext>
            </a:extLst>
          </p:cNvPr>
          <p:cNvCxnSpPr>
            <a:cxnSpLocks/>
          </p:cNvCxnSpPr>
          <p:nvPr/>
        </p:nvCxnSpPr>
        <p:spPr>
          <a:xfrm>
            <a:off x="918851" y="3505200"/>
            <a:ext cx="10066649" cy="0"/>
          </a:xfrm>
          <a:prstGeom prst="line">
            <a:avLst/>
          </a:prstGeom>
          <a:ln>
            <a:solidFill>
              <a:srgbClr val="6666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8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ala">
            <a:hlinkClick r:id="" action="ppaction://media"/>
            <a:extLst>
              <a:ext uri="{FF2B5EF4-FFF2-40B4-BE49-F238E27FC236}">
                <a16:creationId xmlns:a16="http://schemas.microsoft.com/office/drawing/2014/main" id="{7CBF3955-394C-E851-1C91-502962699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6950" y="1026796"/>
            <a:ext cx="4987925" cy="5224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FC88B-44A8-20AC-A945-A46E1F02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GALA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9B77-A0DE-DC84-B1FA-B4CB2F5DF0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955F8-0DC6-1B65-8994-B80A6ED0D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4AF84-3231-4C7D-B41B-E58496FB4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340FE94-DBD6-3021-11CB-C80351CB97FD}"/>
              </a:ext>
            </a:extLst>
          </p:cNvPr>
          <p:cNvSpPr txBox="1">
            <a:spLocks/>
          </p:cNvSpPr>
          <p:nvPr/>
        </p:nvSpPr>
        <p:spPr>
          <a:xfrm>
            <a:off x="2385701" y="1916971"/>
            <a:ext cx="1794498" cy="7972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DAMA</a:t>
            </a:r>
            <a:br>
              <a:rPr lang="en-GB" sz="2200" dirty="0">
                <a:solidFill>
                  <a:srgbClr val="111111"/>
                </a:solidFill>
              </a:rPr>
            </a:br>
            <a:r>
              <a:rPr lang="en-GB" sz="2200" dirty="0">
                <a:solidFill>
                  <a:srgbClr val="111111"/>
                </a:solidFill>
              </a:rPr>
              <a:t>(Ours)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D8A2AA-B670-A492-86B0-9568A4DF5B7D}"/>
              </a:ext>
            </a:extLst>
          </p:cNvPr>
          <p:cNvSpPr txBox="1">
            <a:spLocks/>
          </p:cNvSpPr>
          <p:nvPr/>
        </p:nvSpPr>
        <p:spPr>
          <a:xfrm>
            <a:off x="2385701" y="4218466"/>
            <a:ext cx="1794498" cy="7972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111111"/>
                </a:solidFill>
              </a:rPr>
              <a:t>GALA</a:t>
            </a:r>
            <a:br>
              <a:rPr lang="en-GB" sz="2200" dirty="0">
                <a:solidFill>
                  <a:srgbClr val="111111"/>
                </a:solidFill>
              </a:rPr>
            </a:br>
            <a:r>
              <a:rPr lang="en-GB" sz="2200" dirty="0">
                <a:solidFill>
                  <a:srgbClr val="111111"/>
                </a:solidFill>
              </a:rPr>
              <a:t>(CVPR’24)</a:t>
            </a:r>
          </a:p>
        </p:txBody>
      </p:sp>
    </p:spTree>
    <p:extLst>
      <p:ext uri="{BB962C8B-B14F-4D97-AF65-F5344CB8AC3E}">
        <p14:creationId xmlns:p14="http://schemas.microsoft.com/office/powerpoint/2010/main" val="24880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1DDB-82AF-83B8-EA15-451CF8E78F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51411-49CB-8692-0A83-02AE76A8DE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A470F-5BC8-8E0A-EDD4-3145EA075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PhysHuman @ CVPR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F8A36-A607-01C0-BBB8-1EDBD33B8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6C4B68-1F96-4D55-93F2-DC454AA333A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33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Microsoft Office PowerPoint</Application>
  <PresentationFormat>Widescreen</PresentationFormat>
  <Paragraphs>190</Paragraphs>
  <Slides>17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DAMA: Disentangled Body-Anchored Gaussians for Controllable Multi-Layered Avatars</vt:lpstr>
      <vt:lpstr>Current Avatars Overlook Physical Layering</vt:lpstr>
      <vt:lpstr>DAMA Encodes Layering by Design</vt:lpstr>
      <vt:lpstr>Layer-Aware Representation</vt:lpstr>
      <vt:lpstr>Layered Reconstruction</vt:lpstr>
      <vt:lpstr>DAMA Reconstruction Results</vt:lpstr>
      <vt:lpstr>Comparison with Disco4D</vt:lpstr>
      <vt:lpstr>Comparison with GALA</vt:lpstr>
      <vt:lpstr>Applications</vt:lpstr>
      <vt:lpstr>Layer Ordering</vt:lpstr>
      <vt:lpstr>Layer Ordering</vt:lpstr>
      <vt:lpstr>Garment Reordering</vt:lpstr>
      <vt:lpstr>Garment Stacking</vt:lpstr>
      <vt:lpstr>Mesh Extraction from Layers</vt:lpstr>
      <vt:lpstr>Physics-Based Simulation 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Eskandar</dc:creator>
  <cp:lastModifiedBy>Daniel Eskandar</cp:lastModifiedBy>
  <cp:revision>292</cp:revision>
  <dcterms:created xsi:type="dcterms:W3CDTF">2025-09-07T10:47:39Z</dcterms:created>
  <dcterms:modified xsi:type="dcterms:W3CDTF">2026-06-04T18:28:26Z</dcterms:modified>
</cp:coreProperties>
</file>